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8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3C8F-DA9B-4A85-AA1D-C97437A7DB2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AF7A1-B36D-4944-8D43-86EBECE68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605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3C8F-DA9B-4A85-AA1D-C97437A7DB2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AF7A1-B36D-4944-8D43-86EBECE68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336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3C8F-DA9B-4A85-AA1D-C97437A7DB2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AF7A1-B36D-4944-8D43-86EBECE68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464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3C8F-DA9B-4A85-AA1D-C97437A7DB2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AF7A1-B36D-4944-8D43-86EBECE68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351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3C8F-DA9B-4A85-AA1D-C97437A7DB2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AF7A1-B36D-4944-8D43-86EBECE68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323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3C8F-DA9B-4A85-AA1D-C97437A7DB2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AF7A1-B36D-4944-8D43-86EBECE68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652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3C8F-DA9B-4A85-AA1D-C97437A7DB2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AF7A1-B36D-4944-8D43-86EBECE68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862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3C8F-DA9B-4A85-AA1D-C97437A7DB2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AF7A1-B36D-4944-8D43-86EBECE68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171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3C8F-DA9B-4A85-AA1D-C97437A7DB2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AF7A1-B36D-4944-8D43-86EBECE68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926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3C8F-DA9B-4A85-AA1D-C97437A7DB2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AF7A1-B36D-4944-8D43-86EBECE68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312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53C8F-DA9B-4A85-AA1D-C97437A7DB2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AF7A1-B36D-4944-8D43-86EBECE68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725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53C8F-DA9B-4A85-AA1D-C97437A7DB2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9AF7A1-B36D-4944-8D43-86EBECE68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613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985000" cy="6858000"/>
          </a:xfrm>
          <a:prstGeom prst="rect">
            <a:avLst/>
          </a:prstGeom>
          <a:solidFill>
            <a:srgbClr val="FFFFFF">
              <a:alpha val="92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33400"/>
            <a:ext cx="787400" cy="787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1200" y="1651000"/>
            <a:ext cx="5588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b="1" smtClean="0">
                <a:solidFill>
                  <a:srgbClr val="00976F"/>
                </a:solidFill>
                <a:latin typeface="Aptos"/>
              </a:rPr>
              <a:t>GREENZ EDUCATIONAL ERP</a:t>
            </a:r>
            <a:endParaRPr lang="en-US" sz="1200" b="1">
              <a:solidFill>
                <a:srgbClr val="00976F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1200" y="2159000"/>
            <a:ext cx="5461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3400" b="1" smtClean="0">
                <a:solidFill>
                  <a:srgbClr val="0B201C"/>
                </a:solidFill>
                <a:latin typeface="Aptos"/>
              </a:rPr>
              <a:t>One connected system for your institution</a:t>
            </a:r>
            <a:endParaRPr lang="en-US" sz="3400" b="1">
              <a:solidFill>
                <a:srgbClr val="0B201C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6600" y="4038600"/>
            <a:ext cx="5207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smtClean="0">
                <a:solidFill>
                  <a:srgbClr val="4B5F59"/>
                </a:solidFill>
                <a:latin typeface="Aptos"/>
              </a:rPr>
              <a:t>Admissions, academics, attendance, exams, finance, HR and student access in one role-based platform.</a:t>
            </a:r>
            <a:endParaRPr lang="en-US" sz="1600">
              <a:solidFill>
                <a:srgbClr val="4B5F59"/>
              </a:solidFill>
              <a:latin typeface="Apto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36600" y="5461000"/>
            <a:ext cx="3111500" cy="508000"/>
          </a:xfrm>
          <a:prstGeom prst="roundRect">
            <a:avLst/>
          </a:prstGeom>
          <a:solidFill>
            <a:srgbClr val="00976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914400" y="5600700"/>
            <a:ext cx="27686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b="1" smtClean="0">
                <a:solidFill>
                  <a:srgbClr val="FFFFFF"/>
                </a:solidFill>
                <a:latin typeface="Aptos"/>
              </a:rPr>
              <a:t>Marketing &amp; Product Overview</a:t>
            </a:r>
            <a:endParaRPr lang="en-US" sz="1200" b="1">
              <a:solidFill>
                <a:srgbClr val="FFFFFF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504655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1200" y="431800"/>
            <a:ext cx="10668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000" b="1" smtClean="0">
                <a:solidFill>
                  <a:srgbClr val="00976F"/>
                </a:solidFill>
                <a:latin typeface="Aptos"/>
              </a:rPr>
              <a:t>THE OPERATIONAL GAP</a:t>
            </a:r>
            <a:endParaRPr lang="en-US" sz="1000" b="1">
              <a:solidFill>
                <a:srgbClr val="00976F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1200" y="73660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2800" b="1" smtClean="0">
                <a:solidFill>
                  <a:srgbClr val="0B201C"/>
                </a:solidFill>
                <a:latin typeface="Aptos"/>
              </a:rPr>
              <a:t>Separate systems create operational blind spots</a:t>
            </a:r>
            <a:endParaRPr lang="en-US" sz="2800" b="1">
              <a:solidFill>
                <a:srgbClr val="0B201C"/>
              </a:solidFill>
              <a:latin typeface="Apto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711200" y="1574800"/>
            <a:ext cx="10769600" cy="0"/>
          </a:xfrm>
          <a:prstGeom prst="line">
            <a:avLst/>
          </a:prstGeom>
          <a:ln w="12700">
            <a:solidFill>
              <a:srgbClr val="D0D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11200" y="1879600"/>
            <a:ext cx="9906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mtClean="0">
                <a:solidFill>
                  <a:srgbClr val="0B201C"/>
                </a:solidFill>
                <a:latin typeface="Aptos"/>
              </a:rPr>
              <a:t>When every department keeps its own files, leadership sees the institution late and staff repeat the same work.</a:t>
            </a:r>
            <a:endParaRPr lang="en-US">
              <a:solidFill>
                <a:srgbClr val="0B201C"/>
              </a:solidFill>
              <a:latin typeface="Aptos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711200" y="2921000"/>
            <a:ext cx="330200" cy="0"/>
          </a:xfrm>
          <a:prstGeom prst="line">
            <a:avLst/>
          </a:prstGeom>
          <a:ln w="50800">
            <a:solidFill>
              <a:srgbClr val="0097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244600" y="2730500"/>
            <a:ext cx="444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b="1" smtClean="0">
                <a:solidFill>
                  <a:srgbClr val="0B201C"/>
                </a:solidFill>
                <a:latin typeface="Aptos"/>
              </a:rPr>
              <a:t>Duplicate records</a:t>
            </a:r>
            <a:endParaRPr lang="en-US" sz="1600" b="1">
              <a:solidFill>
                <a:srgbClr val="0B201C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44600" y="3149600"/>
            <a:ext cx="4572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150" smtClean="0">
                <a:solidFill>
                  <a:srgbClr val="4B5F59"/>
                </a:solidFill>
                <a:latin typeface="Aptos"/>
              </a:rPr>
              <a:t>Admissions, class lists, fees and exams drift apart when teams re-enter the same student data.</a:t>
            </a:r>
            <a:endParaRPr lang="en-US" sz="1150">
              <a:solidFill>
                <a:srgbClr val="4B5F59"/>
              </a:solidFill>
              <a:latin typeface="Apto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6413500" y="2921000"/>
            <a:ext cx="330200" cy="0"/>
          </a:xfrm>
          <a:prstGeom prst="line">
            <a:avLst/>
          </a:prstGeom>
          <a:ln w="50800">
            <a:solidFill>
              <a:srgbClr val="0097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946900" y="2730500"/>
            <a:ext cx="444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b="1" smtClean="0">
                <a:solidFill>
                  <a:srgbClr val="0B201C"/>
                </a:solidFill>
                <a:latin typeface="Aptos"/>
              </a:rPr>
              <a:t>Delayed decisions</a:t>
            </a:r>
            <a:endParaRPr lang="en-US" sz="1600" b="1">
              <a:solidFill>
                <a:srgbClr val="0B201C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46900" y="3149600"/>
            <a:ext cx="4572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150" smtClean="0">
                <a:solidFill>
                  <a:srgbClr val="4B5F59"/>
                </a:solidFill>
                <a:latin typeface="Aptos"/>
              </a:rPr>
              <a:t>Management waits for manual summaries instead of viewing current campus activity.</a:t>
            </a:r>
            <a:endParaRPr lang="en-US" sz="1150">
              <a:solidFill>
                <a:srgbClr val="4B5F59"/>
              </a:solidFill>
              <a:latin typeface="Aptos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711200" y="4445000"/>
            <a:ext cx="330200" cy="0"/>
          </a:xfrm>
          <a:prstGeom prst="line">
            <a:avLst/>
          </a:prstGeom>
          <a:ln w="50800">
            <a:solidFill>
              <a:srgbClr val="0097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244600" y="4254500"/>
            <a:ext cx="444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b="1" smtClean="0">
                <a:solidFill>
                  <a:srgbClr val="0B201C"/>
                </a:solidFill>
                <a:latin typeface="Aptos"/>
              </a:rPr>
              <a:t>Weak accountability</a:t>
            </a:r>
            <a:endParaRPr lang="en-US" sz="1600" b="1">
              <a:solidFill>
                <a:srgbClr val="0B201C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44600" y="4673600"/>
            <a:ext cx="4572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150" smtClean="0">
                <a:solidFill>
                  <a:srgbClr val="4B5F59"/>
                </a:solidFill>
                <a:latin typeface="Aptos"/>
              </a:rPr>
              <a:t>Corrections, approvals and financial changes become difficult to trace.</a:t>
            </a:r>
            <a:endParaRPr lang="en-US" sz="1150">
              <a:solidFill>
                <a:srgbClr val="4B5F59"/>
              </a:solidFill>
              <a:latin typeface="Aptos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6413500" y="4445000"/>
            <a:ext cx="330200" cy="0"/>
          </a:xfrm>
          <a:prstGeom prst="line">
            <a:avLst/>
          </a:prstGeom>
          <a:ln w="50800">
            <a:solidFill>
              <a:srgbClr val="0097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946900" y="4254500"/>
            <a:ext cx="444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b="1" smtClean="0">
                <a:solidFill>
                  <a:srgbClr val="0B201C"/>
                </a:solidFill>
                <a:latin typeface="Aptos"/>
              </a:rPr>
              <a:t>Disconnected families</a:t>
            </a:r>
            <a:endParaRPr lang="en-US" sz="1600" b="1">
              <a:solidFill>
                <a:srgbClr val="0B201C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46900" y="4673600"/>
            <a:ext cx="4572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150" smtClean="0">
                <a:solidFill>
                  <a:srgbClr val="4B5F59"/>
                </a:solidFill>
                <a:latin typeface="Aptos"/>
              </a:rPr>
              <a:t>Students and parents contact multiple offices for attendance, fee and result updates.</a:t>
            </a:r>
            <a:endParaRPr lang="en-US" sz="1150">
              <a:solidFill>
                <a:srgbClr val="4B5F59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1200" y="6477000"/>
            <a:ext cx="317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800" b="1" smtClean="0">
                <a:solidFill>
                  <a:srgbClr val="4B5F59"/>
                </a:solidFill>
                <a:latin typeface="Aptos"/>
              </a:rPr>
              <a:t>GREENZ EDUCATIONAL ERP</a:t>
            </a:r>
            <a:endParaRPr lang="en-US" sz="800" b="1">
              <a:solidFill>
                <a:srgbClr val="4B5F59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201400" y="6438900"/>
            <a:ext cx="304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900" b="1" smtClean="0">
                <a:solidFill>
                  <a:srgbClr val="4B5F59"/>
                </a:solidFill>
                <a:latin typeface="Aptos"/>
              </a:rPr>
              <a:t>2</a:t>
            </a:r>
            <a:endParaRPr lang="en-US" sz="900" b="1">
              <a:solidFill>
                <a:srgbClr val="4B5F59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992676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1200" y="431800"/>
            <a:ext cx="10668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000" b="1" smtClean="0">
                <a:solidFill>
                  <a:srgbClr val="00976F"/>
                </a:solidFill>
                <a:latin typeface="Aptos"/>
              </a:rPr>
              <a:t>PLATFORM OVERVIEW</a:t>
            </a:r>
            <a:endParaRPr lang="en-US" sz="1000" b="1">
              <a:solidFill>
                <a:srgbClr val="00976F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1200" y="73660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2800" b="1" smtClean="0">
                <a:solidFill>
                  <a:srgbClr val="0B201C"/>
                </a:solidFill>
                <a:latin typeface="Aptos"/>
              </a:rPr>
              <a:t>The institution runs on one shared student record</a:t>
            </a:r>
            <a:endParaRPr lang="en-US" sz="2800" b="1">
              <a:solidFill>
                <a:srgbClr val="0B201C"/>
              </a:solidFill>
              <a:latin typeface="Apto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711200" y="1574800"/>
            <a:ext cx="10769600" cy="0"/>
          </a:xfrm>
          <a:prstGeom prst="line">
            <a:avLst/>
          </a:prstGeom>
          <a:ln w="12700">
            <a:solidFill>
              <a:srgbClr val="D0D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11200" y="1841500"/>
            <a:ext cx="10414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smtClean="0">
                <a:solidFill>
                  <a:srgbClr val="4B5F59"/>
                </a:solidFill>
                <a:latin typeface="Aptos"/>
              </a:rPr>
              <a:t>Each department works in its own secure workspace while the student record moves through a controlled lifecycle.</a:t>
            </a:r>
            <a:endParaRPr lang="en-US" sz="1600">
              <a:solidFill>
                <a:srgbClr val="4B5F59"/>
              </a:solidFill>
              <a:latin typeface="Aptos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184400" y="3657600"/>
            <a:ext cx="342900" cy="0"/>
          </a:xfrm>
          <a:prstGeom prst="line">
            <a:avLst/>
          </a:prstGeom>
          <a:ln w="25400">
            <a:solidFill>
              <a:srgbClr val="D0D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660400" y="3111500"/>
            <a:ext cx="990600" cy="990600"/>
          </a:xfrm>
          <a:prstGeom prst="ellipse">
            <a:avLst/>
          </a:prstGeom>
          <a:solidFill>
            <a:srgbClr val="08493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60400" y="3378200"/>
            <a:ext cx="9906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2000" b="1" smtClean="0">
                <a:solidFill>
                  <a:srgbClr val="FFFFFF"/>
                </a:solidFill>
                <a:latin typeface="Aptos"/>
              </a:rPr>
              <a:t>1</a:t>
            </a:r>
            <a:endParaRPr lang="en-US" sz="20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8800" y="4343400"/>
            <a:ext cx="16002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300" b="1" smtClean="0">
                <a:solidFill>
                  <a:srgbClr val="0B201C"/>
                </a:solidFill>
                <a:latin typeface="Aptos"/>
              </a:rPr>
              <a:t>Admission</a:t>
            </a:r>
            <a:endParaRPr lang="en-US" sz="1300" b="1">
              <a:solidFill>
                <a:srgbClr val="0B201C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8000" y="4851400"/>
            <a:ext cx="17272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050" smtClean="0">
                <a:solidFill>
                  <a:srgbClr val="4B5F59"/>
                </a:solidFill>
                <a:latin typeface="Aptos"/>
              </a:rPr>
              <a:t>Campus-scoped entry</a:t>
            </a:r>
            <a:endParaRPr lang="en-US" sz="1050">
              <a:solidFill>
                <a:srgbClr val="4B5F59"/>
              </a:solidFill>
              <a:latin typeface="Aptos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4064000" y="3657600"/>
            <a:ext cx="342900" cy="0"/>
          </a:xfrm>
          <a:prstGeom prst="line">
            <a:avLst/>
          </a:prstGeom>
          <a:ln w="25400">
            <a:solidFill>
              <a:srgbClr val="D0D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2540000" y="3111500"/>
            <a:ext cx="990600" cy="990600"/>
          </a:xfrm>
          <a:prstGeom prst="ellipse">
            <a:avLst/>
          </a:prstGeom>
          <a:solidFill>
            <a:srgbClr val="00976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540000" y="3378200"/>
            <a:ext cx="9906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2000" b="1" smtClean="0">
                <a:solidFill>
                  <a:srgbClr val="FFFFFF"/>
                </a:solidFill>
                <a:latin typeface="Aptos"/>
              </a:rPr>
              <a:t>2</a:t>
            </a:r>
            <a:endParaRPr lang="en-US" sz="20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38400" y="4343400"/>
            <a:ext cx="16002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300" b="1" smtClean="0">
                <a:solidFill>
                  <a:srgbClr val="0B201C"/>
                </a:solidFill>
                <a:latin typeface="Aptos"/>
              </a:rPr>
              <a:t>Class placement</a:t>
            </a:r>
            <a:endParaRPr lang="en-US" sz="1300" b="1">
              <a:solidFill>
                <a:srgbClr val="0B201C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387600" y="4851400"/>
            <a:ext cx="17272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050" smtClean="0">
                <a:solidFill>
                  <a:srgbClr val="4B5F59"/>
                </a:solidFill>
                <a:latin typeface="Aptos"/>
              </a:rPr>
              <a:t>Academic allocation</a:t>
            </a:r>
            <a:endParaRPr lang="en-US" sz="1050">
              <a:solidFill>
                <a:srgbClr val="4B5F59"/>
              </a:solidFill>
              <a:latin typeface="Aptos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5943600" y="3657600"/>
            <a:ext cx="342900" cy="0"/>
          </a:xfrm>
          <a:prstGeom prst="line">
            <a:avLst/>
          </a:prstGeom>
          <a:ln w="25400">
            <a:solidFill>
              <a:srgbClr val="D0D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4419600" y="3111500"/>
            <a:ext cx="990600" cy="990600"/>
          </a:xfrm>
          <a:prstGeom prst="ellipse">
            <a:avLst/>
          </a:prstGeom>
          <a:solidFill>
            <a:srgbClr val="08493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419600" y="3378200"/>
            <a:ext cx="9906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2000" b="1" smtClean="0">
                <a:solidFill>
                  <a:srgbClr val="FFFFFF"/>
                </a:solidFill>
                <a:latin typeface="Aptos"/>
              </a:rPr>
              <a:t>3</a:t>
            </a:r>
            <a:endParaRPr lang="en-US" sz="20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18000" y="4343400"/>
            <a:ext cx="16002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300" b="1" smtClean="0">
                <a:solidFill>
                  <a:srgbClr val="0B201C"/>
                </a:solidFill>
                <a:latin typeface="Aptos"/>
              </a:rPr>
              <a:t>Daily operations</a:t>
            </a:r>
            <a:endParaRPr lang="en-US" sz="1300" b="1">
              <a:solidFill>
                <a:srgbClr val="0B201C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67200" y="4851400"/>
            <a:ext cx="17272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050" smtClean="0">
                <a:solidFill>
                  <a:srgbClr val="4B5F59"/>
                </a:solidFill>
                <a:latin typeface="Aptos"/>
              </a:rPr>
              <a:t>Attendance and diary</a:t>
            </a:r>
            <a:endParaRPr lang="en-US" sz="1050">
              <a:solidFill>
                <a:srgbClr val="4B5F59"/>
              </a:solidFill>
              <a:latin typeface="Aptos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7823200" y="3657600"/>
            <a:ext cx="342900" cy="0"/>
          </a:xfrm>
          <a:prstGeom prst="line">
            <a:avLst/>
          </a:prstGeom>
          <a:ln w="25400">
            <a:solidFill>
              <a:srgbClr val="D0D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6299200" y="3111500"/>
            <a:ext cx="990600" cy="990600"/>
          </a:xfrm>
          <a:prstGeom prst="ellipse">
            <a:avLst/>
          </a:prstGeom>
          <a:solidFill>
            <a:srgbClr val="00976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6299200" y="3378200"/>
            <a:ext cx="9906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2000" b="1" smtClean="0">
                <a:solidFill>
                  <a:srgbClr val="FFFFFF"/>
                </a:solidFill>
                <a:latin typeface="Aptos"/>
              </a:rPr>
              <a:t>4</a:t>
            </a:r>
            <a:endParaRPr lang="en-US" sz="20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97600" y="4343400"/>
            <a:ext cx="16002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300" b="1" smtClean="0">
                <a:solidFill>
                  <a:srgbClr val="0B201C"/>
                </a:solidFill>
                <a:latin typeface="Aptos"/>
              </a:rPr>
              <a:t>Exams &amp; results</a:t>
            </a:r>
            <a:endParaRPr lang="en-US" sz="1300" b="1">
              <a:solidFill>
                <a:srgbClr val="0B201C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146800" y="4851400"/>
            <a:ext cx="17272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050" smtClean="0">
                <a:solidFill>
                  <a:srgbClr val="4B5F59"/>
                </a:solidFill>
                <a:latin typeface="Aptos"/>
              </a:rPr>
              <a:t>Datesheet to report card</a:t>
            </a:r>
            <a:endParaRPr lang="en-US" sz="1050">
              <a:solidFill>
                <a:srgbClr val="4B5F59"/>
              </a:solidFill>
              <a:latin typeface="Aptos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9702800" y="3657600"/>
            <a:ext cx="342900" cy="0"/>
          </a:xfrm>
          <a:prstGeom prst="line">
            <a:avLst/>
          </a:prstGeom>
          <a:ln w="25400">
            <a:solidFill>
              <a:srgbClr val="D0D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8178800" y="3111500"/>
            <a:ext cx="990600" cy="990600"/>
          </a:xfrm>
          <a:prstGeom prst="ellipse">
            <a:avLst/>
          </a:prstGeom>
          <a:solidFill>
            <a:srgbClr val="08493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8178800" y="3378200"/>
            <a:ext cx="9906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2000" b="1" smtClean="0">
                <a:solidFill>
                  <a:srgbClr val="FFFFFF"/>
                </a:solidFill>
                <a:latin typeface="Aptos"/>
              </a:rPr>
              <a:t>5</a:t>
            </a:r>
            <a:endParaRPr lang="en-US" sz="20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077200" y="4343400"/>
            <a:ext cx="16002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300" b="1" smtClean="0">
                <a:solidFill>
                  <a:srgbClr val="0B201C"/>
                </a:solidFill>
                <a:latin typeface="Aptos"/>
              </a:rPr>
              <a:t>Fees &amp; ledger</a:t>
            </a:r>
            <a:endParaRPr lang="en-US" sz="1300" b="1">
              <a:solidFill>
                <a:srgbClr val="0B201C"/>
              </a:solidFill>
              <a:latin typeface="Apto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026400" y="4851400"/>
            <a:ext cx="17272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050" smtClean="0">
                <a:solidFill>
                  <a:srgbClr val="4B5F59"/>
                </a:solidFill>
                <a:latin typeface="Aptos"/>
              </a:rPr>
              <a:t>Challans and payments</a:t>
            </a:r>
            <a:endParaRPr lang="en-US" sz="1050">
              <a:solidFill>
                <a:srgbClr val="4B5F59"/>
              </a:solidFill>
              <a:latin typeface="Aptos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10058400" y="3111500"/>
            <a:ext cx="990600" cy="990600"/>
          </a:xfrm>
          <a:prstGeom prst="ellipse">
            <a:avLst/>
          </a:prstGeom>
          <a:solidFill>
            <a:srgbClr val="00976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10058400" y="3378200"/>
            <a:ext cx="9906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2000" b="1" smtClean="0">
                <a:solidFill>
                  <a:srgbClr val="FFFFFF"/>
                </a:solidFill>
                <a:latin typeface="Aptos"/>
              </a:rPr>
              <a:t>6</a:t>
            </a:r>
            <a:endParaRPr lang="en-US" sz="20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956800" y="4343400"/>
            <a:ext cx="16002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300" b="1" smtClean="0">
                <a:solidFill>
                  <a:srgbClr val="0B201C"/>
                </a:solidFill>
                <a:latin typeface="Aptos"/>
              </a:rPr>
              <a:t>Student portal</a:t>
            </a:r>
            <a:endParaRPr lang="en-US" sz="1300" b="1">
              <a:solidFill>
                <a:srgbClr val="0B201C"/>
              </a:solidFill>
              <a:latin typeface="Apto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906000" y="4851400"/>
            <a:ext cx="17272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050" smtClean="0">
                <a:solidFill>
                  <a:srgbClr val="4B5F59"/>
                </a:solidFill>
                <a:latin typeface="Aptos"/>
              </a:rPr>
              <a:t>Read-only self-service</a:t>
            </a:r>
            <a:endParaRPr lang="en-US" sz="1050">
              <a:solidFill>
                <a:srgbClr val="4B5F59"/>
              </a:solidFill>
              <a:latin typeface="Apto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11200" y="6477000"/>
            <a:ext cx="317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800" b="1" smtClean="0">
                <a:solidFill>
                  <a:srgbClr val="4B5F59"/>
                </a:solidFill>
                <a:latin typeface="Aptos"/>
              </a:rPr>
              <a:t>GREENZ EDUCATIONAL ERP</a:t>
            </a:r>
            <a:endParaRPr lang="en-US" sz="800" b="1">
              <a:solidFill>
                <a:srgbClr val="4B5F59"/>
              </a:solidFill>
              <a:latin typeface="Apto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1201400" y="6438900"/>
            <a:ext cx="304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900" b="1" smtClean="0">
                <a:solidFill>
                  <a:srgbClr val="4B5F59"/>
                </a:solidFill>
                <a:latin typeface="Aptos"/>
              </a:rPr>
              <a:t>3</a:t>
            </a:r>
            <a:endParaRPr lang="en-US" sz="900" b="1">
              <a:solidFill>
                <a:srgbClr val="4B5F59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635036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49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1200" y="508000"/>
            <a:ext cx="508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000" b="1" smtClean="0">
                <a:solidFill>
                  <a:srgbClr val="C1E274"/>
                </a:solidFill>
                <a:latin typeface="Aptos"/>
              </a:rPr>
              <a:t>ROLE-BASED OPERATIONS</a:t>
            </a:r>
            <a:endParaRPr lang="en-US" sz="1000" b="1">
              <a:solidFill>
                <a:srgbClr val="C1E274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1200" y="914400"/>
            <a:ext cx="9144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2800" b="1" smtClean="0">
                <a:solidFill>
                  <a:srgbClr val="FFFFFF"/>
                </a:solidFill>
                <a:latin typeface="Aptos"/>
              </a:rPr>
              <a:t>The right workspace for every responsibility</a:t>
            </a:r>
            <a:endParaRPr lang="en-US" sz="28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200" y="1879600"/>
            <a:ext cx="10033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smtClean="0">
                <a:solidFill>
                  <a:srgbClr val="CFE2DA"/>
                </a:solidFill>
                <a:latin typeface="Aptos"/>
              </a:rPr>
              <a:t>Permissions follow the organisation, campus and assigned duty. Staff see the records and actions relevant to their role.</a:t>
            </a:r>
            <a:endParaRPr lang="en-US" sz="1600">
              <a:solidFill>
                <a:srgbClr val="CFE2DA"/>
              </a:solidFill>
              <a:latin typeface="Apto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736600" y="3136900"/>
            <a:ext cx="355600" cy="0"/>
          </a:xfrm>
          <a:prstGeom prst="line">
            <a:avLst/>
          </a:prstGeom>
          <a:ln w="50800">
            <a:solidFill>
              <a:srgbClr val="C1E2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320800" y="2984500"/>
            <a:ext cx="3302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500" b="1" smtClean="0">
                <a:solidFill>
                  <a:srgbClr val="FFFFFF"/>
                </a:solidFill>
                <a:latin typeface="Aptos"/>
              </a:rPr>
              <a:t>Principal &amp; Management</a:t>
            </a:r>
            <a:endParaRPr lang="en-US" sz="15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26000" y="2984500"/>
            <a:ext cx="596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smtClean="0">
                <a:solidFill>
                  <a:srgbClr val="CFE2DA"/>
                </a:solidFill>
                <a:latin typeface="Aptos"/>
              </a:rPr>
              <a:t>Organisation visibility, staff responsibility and operational review</a:t>
            </a:r>
            <a:endParaRPr lang="en-US" sz="1200">
              <a:solidFill>
                <a:srgbClr val="CFE2DA"/>
              </a:solidFill>
              <a:latin typeface="Aptos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736600" y="3949700"/>
            <a:ext cx="355600" cy="0"/>
          </a:xfrm>
          <a:prstGeom prst="line">
            <a:avLst/>
          </a:prstGeom>
          <a:ln w="50800">
            <a:solidFill>
              <a:srgbClr val="C1E2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320800" y="3797300"/>
            <a:ext cx="3302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500" b="1" smtClean="0">
                <a:solidFill>
                  <a:srgbClr val="FFFFFF"/>
                </a:solidFill>
                <a:latin typeface="Aptos"/>
              </a:rPr>
              <a:t>Admissions &amp; Academics</a:t>
            </a:r>
            <a:endParaRPr lang="en-US" sz="15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26000" y="3797300"/>
            <a:ext cx="596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smtClean="0">
                <a:solidFill>
                  <a:srgbClr val="CFE2DA"/>
                </a:solidFill>
                <a:latin typeface="Aptos"/>
              </a:rPr>
              <a:t>Student onboarding, requested placement, class setup and allocation</a:t>
            </a:r>
            <a:endParaRPr lang="en-US" sz="1200">
              <a:solidFill>
                <a:srgbClr val="CFE2DA"/>
              </a:solidFill>
              <a:latin typeface="Aptos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36600" y="4762500"/>
            <a:ext cx="355600" cy="0"/>
          </a:xfrm>
          <a:prstGeom prst="line">
            <a:avLst/>
          </a:prstGeom>
          <a:ln w="50800">
            <a:solidFill>
              <a:srgbClr val="C1E2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320800" y="4610100"/>
            <a:ext cx="3302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500" b="1" smtClean="0">
                <a:solidFill>
                  <a:srgbClr val="FFFFFF"/>
                </a:solidFill>
                <a:latin typeface="Aptos"/>
              </a:rPr>
              <a:t>Teachers &amp; Exam Control</a:t>
            </a:r>
            <a:endParaRPr lang="en-US" sz="15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26000" y="4610100"/>
            <a:ext cx="596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smtClean="0">
                <a:solidFill>
                  <a:srgbClr val="CFE2DA"/>
                </a:solidFill>
                <a:latin typeface="Aptos"/>
              </a:rPr>
              <a:t>Coverage, diary, paper setup, marks and publication</a:t>
            </a:r>
            <a:endParaRPr lang="en-US" sz="1200">
              <a:solidFill>
                <a:srgbClr val="CFE2DA"/>
              </a:solidFill>
              <a:latin typeface="Aptos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736600" y="5575300"/>
            <a:ext cx="355600" cy="0"/>
          </a:xfrm>
          <a:prstGeom prst="line">
            <a:avLst/>
          </a:prstGeom>
          <a:ln w="50800">
            <a:solidFill>
              <a:srgbClr val="C1E2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320800" y="5422900"/>
            <a:ext cx="3302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500" b="1" smtClean="0">
                <a:solidFill>
                  <a:srgbClr val="FFFFFF"/>
                </a:solidFill>
                <a:latin typeface="Aptos"/>
              </a:rPr>
              <a:t>Accounts &amp; HR</a:t>
            </a:r>
            <a:endParaRPr lang="en-US" sz="15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26000" y="5422900"/>
            <a:ext cx="596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smtClean="0">
                <a:solidFill>
                  <a:srgbClr val="CFE2DA"/>
                </a:solidFill>
                <a:latin typeface="Aptos"/>
              </a:rPr>
              <a:t>Fees, ledgers, vouchers, payroll, leave and audit</a:t>
            </a:r>
            <a:endParaRPr lang="en-US" sz="1200">
              <a:solidFill>
                <a:srgbClr val="CFE2DA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1200" y="6477000"/>
            <a:ext cx="317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800" b="1" smtClean="0">
                <a:solidFill>
                  <a:srgbClr val="CFE2DA"/>
                </a:solidFill>
                <a:latin typeface="Aptos"/>
              </a:rPr>
              <a:t>GREENZ EDUCATIONAL ERP</a:t>
            </a:r>
            <a:endParaRPr lang="en-US" sz="800" b="1">
              <a:solidFill>
                <a:srgbClr val="CFE2DA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201400" y="6438900"/>
            <a:ext cx="304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900" b="1" smtClean="0">
                <a:solidFill>
                  <a:srgbClr val="CFE2DA"/>
                </a:solidFill>
                <a:latin typeface="Aptos"/>
              </a:rPr>
              <a:t>4</a:t>
            </a:r>
            <a:endParaRPr lang="en-US" sz="900" b="1">
              <a:solidFill>
                <a:srgbClr val="CFE2DA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13285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1200" y="431800"/>
            <a:ext cx="10668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000" b="1" smtClean="0">
                <a:solidFill>
                  <a:srgbClr val="00976F"/>
                </a:solidFill>
                <a:latin typeface="Aptos"/>
              </a:rPr>
              <a:t>ADMISSIONS &amp; ONBOARDING</a:t>
            </a:r>
            <a:endParaRPr lang="en-US" sz="1000" b="1">
              <a:solidFill>
                <a:srgbClr val="00976F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1200" y="73660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2800" b="1" smtClean="0">
                <a:solidFill>
                  <a:srgbClr val="0B201C"/>
                </a:solidFill>
                <a:latin typeface="Aptos"/>
              </a:rPr>
              <a:t>Admissions starts clean and campus-correct</a:t>
            </a:r>
            <a:endParaRPr lang="en-US" sz="2800" b="1">
              <a:solidFill>
                <a:srgbClr val="0B201C"/>
              </a:solidFill>
              <a:latin typeface="Apto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711200" y="1574800"/>
            <a:ext cx="10769600" cy="0"/>
          </a:xfrm>
          <a:prstGeom prst="line">
            <a:avLst/>
          </a:prstGeom>
          <a:ln w="12700">
            <a:solidFill>
              <a:srgbClr val="D0D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11200" y="1841500"/>
            <a:ext cx="10414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smtClean="0">
                <a:solidFill>
                  <a:srgbClr val="4B5F59"/>
                </a:solidFill>
                <a:latin typeface="Aptos"/>
              </a:rPr>
              <a:t>A guided intake captures the information needed by academics, accounts and the student portal.</a:t>
            </a:r>
            <a:endParaRPr lang="en-US" sz="1600">
              <a:solidFill>
                <a:srgbClr val="4B5F59"/>
              </a:solidFill>
              <a:latin typeface="Aptos"/>
            </a:endParaRPr>
          </a:p>
        </p:txBody>
      </p:sp>
      <p:sp>
        <p:nvSpPr>
          <p:cNvPr id="6" name="Oval 5"/>
          <p:cNvSpPr/>
          <p:nvPr/>
        </p:nvSpPr>
        <p:spPr>
          <a:xfrm>
            <a:off x="711200" y="2768600"/>
            <a:ext cx="431800" cy="431800"/>
          </a:xfrm>
          <a:prstGeom prst="ellipse">
            <a:avLst/>
          </a:prstGeom>
          <a:solidFill>
            <a:srgbClr val="00976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11200" y="2832100"/>
            <a:ext cx="431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 smtClean="0">
                <a:solidFill>
                  <a:srgbClr val="FFFFFF"/>
                </a:solidFill>
                <a:latin typeface="Aptos"/>
              </a:rPr>
              <a:t>1</a:t>
            </a:r>
            <a:endParaRPr lang="en-US" sz="12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20800" y="2755900"/>
            <a:ext cx="4343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500" b="1" smtClean="0">
                <a:solidFill>
                  <a:srgbClr val="0B201C"/>
                </a:solidFill>
                <a:latin typeface="Aptos"/>
              </a:rPr>
              <a:t>Select campus</a:t>
            </a:r>
            <a:endParaRPr lang="en-US" sz="1500" b="1">
              <a:solidFill>
                <a:srgbClr val="0B201C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20800" y="3111500"/>
            <a:ext cx="4343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100" smtClean="0">
                <a:solidFill>
                  <a:srgbClr val="4B5F59"/>
                </a:solidFill>
                <a:latin typeface="Aptos"/>
              </a:rPr>
              <a:t>Every registration and import stays locked to the chosen campus.</a:t>
            </a:r>
            <a:endParaRPr lang="en-US" sz="1100">
              <a:solidFill>
                <a:srgbClr val="4B5F59"/>
              </a:solidFill>
              <a:latin typeface="Apto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11200" y="4165600"/>
            <a:ext cx="431800" cy="431800"/>
          </a:xfrm>
          <a:prstGeom prst="ellipse">
            <a:avLst/>
          </a:prstGeom>
          <a:solidFill>
            <a:srgbClr val="00976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11200" y="4229100"/>
            <a:ext cx="431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 smtClean="0">
                <a:solidFill>
                  <a:srgbClr val="FFFFFF"/>
                </a:solidFill>
                <a:latin typeface="Aptos"/>
              </a:rPr>
              <a:t>2</a:t>
            </a:r>
            <a:endParaRPr lang="en-US" sz="12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320800" y="4152900"/>
            <a:ext cx="4343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500" b="1" smtClean="0">
                <a:solidFill>
                  <a:srgbClr val="0B201C"/>
                </a:solidFill>
                <a:latin typeface="Aptos"/>
              </a:rPr>
              <a:t>Capture requested placement</a:t>
            </a:r>
            <a:endParaRPr lang="en-US" sz="1500" b="1">
              <a:solidFill>
                <a:srgbClr val="0B201C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20800" y="4508500"/>
            <a:ext cx="4343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100" smtClean="0">
                <a:solidFill>
                  <a:srgbClr val="4B5F59"/>
                </a:solidFill>
                <a:latin typeface="Aptos"/>
              </a:rPr>
              <a:t>Program, class, department and section use the names defined by Academics.</a:t>
            </a:r>
            <a:endParaRPr lang="en-US" sz="1100">
              <a:solidFill>
                <a:srgbClr val="4B5F59"/>
              </a:solidFill>
              <a:latin typeface="Apto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6350000" y="2768600"/>
            <a:ext cx="431800" cy="431800"/>
          </a:xfrm>
          <a:prstGeom prst="ellipse">
            <a:avLst/>
          </a:prstGeom>
          <a:solidFill>
            <a:srgbClr val="00976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350000" y="2832100"/>
            <a:ext cx="431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 smtClean="0">
                <a:solidFill>
                  <a:srgbClr val="FFFFFF"/>
                </a:solidFill>
                <a:latin typeface="Aptos"/>
              </a:rPr>
              <a:t>3</a:t>
            </a:r>
            <a:endParaRPr lang="en-US" sz="12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59600" y="2755900"/>
            <a:ext cx="4343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500" b="1" smtClean="0">
                <a:solidFill>
                  <a:srgbClr val="0B201C"/>
                </a:solidFill>
                <a:latin typeface="Aptos"/>
              </a:rPr>
              <a:t>Validate family contact</a:t>
            </a:r>
            <a:endParaRPr lang="en-US" sz="1500" b="1">
              <a:solidFill>
                <a:srgbClr val="0B201C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59600" y="3111500"/>
            <a:ext cx="4343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100" smtClean="0">
                <a:solidFill>
                  <a:srgbClr val="4B5F59"/>
                </a:solidFill>
                <a:latin typeface="Aptos"/>
              </a:rPr>
              <a:t>Parent details and WhatsApp contact support consistent communication.</a:t>
            </a:r>
            <a:endParaRPr lang="en-US" sz="1100">
              <a:solidFill>
                <a:srgbClr val="4B5F59"/>
              </a:solidFill>
              <a:latin typeface="Aptos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6350000" y="4165600"/>
            <a:ext cx="431800" cy="431800"/>
          </a:xfrm>
          <a:prstGeom prst="ellipse">
            <a:avLst/>
          </a:prstGeom>
          <a:solidFill>
            <a:srgbClr val="00976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350000" y="4229100"/>
            <a:ext cx="431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 smtClean="0">
                <a:solidFill>
                  <a:srgbClr val="FFFFFF"/>
                </a:solidFill>
                <a:latin typeface="Aptos"/>
              </a:rPr>
              <a:t>4</a:t>
            </a:r>
            <a:endParaRPr lang="en-US" sz="12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59600" y="4152900"/>
            <a:ext cx="4343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500" b="1" smtClean="0">
                <a:solidFill>
                  <a:srgbClr val="0B201C"/>
                </a:solidFill>
                <a:latin typeface="Aptos"/>
              </a:rPr>
              <a:t>Import or issue access</a:t>
            </a:r>
            <a:endParaRPr lang="en-US" sz="1500" b="1">
              <a:solidFill>
                <a:srgbClr val="0B201C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59600" y="4508500"/>
            <a:ext cx="4343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100" smtClean="0">
                <a:solidFill>
                  <a:srgbClr val="4B5F59"/>
                </a:solidFill>
                <a:latin typeface="Aptos"/>
              </a:rPr>
              <a:t>Bulk Excel entry, campus fee plan and Student Portal credentials complete onboarding.</a:t>
            </a:r>
            <a:endParaRPr lang="en-US" sz="1100">
              <a:solidFill>
                <a:srgbClr val="4B5F59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1200" y="5791200"/>
            <a:ext cx="10414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b="1" smtClean="0">
                <a:solidFill>
                  <a:srgbClr val="08493A"/>
                </a:solidFill>
                <a:latin typeface="Aptos"/>
              </a:rPr>
              <a:t>Result: one verified record becomes the source for downstream operations.</a:t>
            </a:r>
            <a:endParaRPr lang="en-US" sz="1600" b="1">
              <a:solidFill>
                <a:srgbClr val="08493A"/>
              </a:solidFill>
              <a:latin typeface="Apto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11200" y="6477000"/>
            <a:ext cx="317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800" b="1" smtClean="0">
                <a:solidFill>
                  <a:srgbClr val="4B5F59"/>
                </a:solidFill>
                <a:latin typeface="Aptos"/>
              </a:rPr>
              <a:t>GREENZ EDUCATIONAL ERP</a:t>
            </a:r>
            <a:endParaRPr lang="en-US" sz="800" b="1">
              <a:solidFill>
                <a:srgbClr val="4B5F59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201400" y="6438900"/>
            <a:ext cx="304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900" b="1" smtClean="0">
                <a:solidFill>
                  <a:srgbClr val="4B5F59"/>
                </a:solidFill>
                <a:latin typeface="Aptos"/>
              </a:rPr>
              <a:t>5</a:t>
            </a:r>
            <a:endParaRPr lang="en-US" sz="900" b="1">
              <a:solidFill>
                <a:srgbClr val="4B5F59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517904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1200" y="431800"/>
            <a:ext cx="10668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000" b="1" smtClean="0">
                <a:solidFill>
                  <a:srgbClr val="00976F"/>
                </a:solidFill>
                <a:latin typeface="Aptos"/>
              </a:rPr>
              <a:t>ACADEMICS &amp; ATTENDANCE</a:t>
            </a:r>
            <a:endParaRPr lang="en-US" sz="1000" b="1">
              <a:solidFill>
                <a:srgbClr val="00976F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1200" y="73660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2800" b="1" smtClean="0">
                <a:solidFill>
                  <a:srgbClr val="0B201C"/>
                </a:solidFill>
                <a:latin typeface="Aptos"/>
              </a:rPr>
              <a:t>Academic structure turns admissions into active classes</a:t>
            </a:r>
            <a:endParaRPr lang="en-US" sz="2800" b="1">
              <a:solidFill>
                <a:srgbClr val="0B201C"/>
              </a:solidFill>
              <a:latin typeface="Apto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711200" y="1574800"/>
            <a:ext cx="10769600" cy="0"/>
          </a:xfrm>
          <a:prstGeom prst="line">
            <a:avLst/>
          </a:prstGeom>
          <a:ln w="12700">
            <a:solidFill>
              <a:srgbClr val="D0D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11200" y="1841500"/>
            <a:ext cx="10414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smtClean="0">
                <a:solidFill>
                  <a:srgbClr val="0B201C"/>
                </a:solidFill>
                <a:latin typeface="Aptos"/>
              </a:rPr>
              <a:t>Academic Heads define the structure. Admissions records the request. Academics confirms the final placement.</a:t>
            </a:r>
            <a:endParaRPr lang="en-US" sz="1600">
              <a:solidFill>
                <a:srgbClr val="0B201C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1200" y="2794000"/>
            <a:ext cx="4191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b="1" smtClean="0">
                <a:solidFill>
                  <a:srgbClr val="08493A"/>
                </a:solidFill>
                <a:latin typeface="Aptos"/>
              </a:rPr>
              <a:t>Academic control</a:t>
            </a:r>
            <a:endParaRPr lang="en-US" b="1">
              <a:solidFill>
                <a:srgbClr val="08493A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6600" y="3340100"/>
            <a:ext cx="304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400" b="1" smtClean="0">
                <a:solidFill>
                  <a:srgbClr val="00976F"/>
                </a:solidFill>
                <a:latin typeface="Aptos"/>
              </a:rPr>
              <a:t>âœ“</a:t>
            </a:r>
            <a:endParaRPr lang="en-US" sz="1400" b="1">
              <a:solidFill>
                <a:srgbClr val="00976F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3327400"/>
            <a:ext cx="4318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smtClean="0">
                <a:solidFill>
                  <a:srgbClr val="0B201C"/>
                </a:solidFill>
                <a:latin typeface="Aptos"/>
              </a:rPr>
              <a:t>Student Lobby for new admissions</a:t>
            </a:r>
            <a:endParaRPr lang="en-US" sz="1200">
              <a:solidFill>
                <a:srgbClr val="0B201C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6600" y="3886200"/>
            <a:ext cx="304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400" b="1" smtClean="0">
                <a:solidFill>
                  <a:srgbClr val="00976F"/>
                </a:solidFill>
                <a:latin typeface="Aptos"/>
              </a:rPr>
              <a:t>âœ“</a:t>
            </a:r>
            <a:endParaRPr lang="en-US" sz="1400" b="1">
              <a:solidFill>
                <a:srgbClr val="00976F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3873500"/>
            <a:ext cx="4318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smtClean="0">
                <a:solidFill>
                  <a:srgbClr val="0B201C"/>
                </a:solidFill>
                <a:latin typeface="Aptos"/>
              </a:rPr>
              <a:t>Classes, sections or university departments</a:t>
            </a:r>
            <a:endParaRPr lang="en-US" sz="1200">
              <a:solidFill>
                <a:srgbClr val="0B201C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6600" y="4432300"/>
            <a:ext cx="304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400" b="1" smtClean="0">
                <a:solidFill>
                  <a:srgbClr val="00976F"/>
                </a:solidFill>
                <a:latin typeface="Aptos"/>
              </a:rPr>
              <a:t>âœ“</a:t>
            </a:r>
            <a:endParaRPr lang="en-US" sz="1400" b="1">
              <a:solidFill>
                <a:srgbClr val="00976F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43000" y="4419600"/>
            <a:ext cx="4318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smtClean="0">
                <a:solidFill>
                  <a:srgbClr val="0B201C"/>
                </a:solidFill>
                <a:latin typeface="Aptos"/>
              </a:rPr>
              <a:t>Subjects, teachers and class incharge</a:t>
            </a:r>
            <a:endParaRPr lang="en-US" sz="1200">
              <a:solidFill>
                <a:srgbClr val="0B201C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6600" y="4978400"/>
            <a:ext cx="304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400" b="1" smtClean="0">
                <a:solidFill>
                  <a:srgbClr val="00976F"/>
                </a:solidFill>
                <a:latin typeface="Aptos"/>
              </a:rPr>
              <a:t>âœ“</a:t>
            </a:r>
            <a:endParaRPr lang="en-US" sz="1400" b="1">
              <a:solidFill>
                <a:srgbClr val="00976F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43000" y="4965700"/>
            <a:ext cx="4318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smtClean="0">
                <a:solidFill>
                  <a:srgbClr val="0B201C"/>
                </a:solidFill>
                <a:latin typeface="Aptos"/>
              </a:rPr>
              <a:t>Scheme of Study and session calendar</a:t>
            </a:r>
            <a:endParaRPr lang="en-US" sz="1200">
              <a:solidFill>
                <a:srgbClr val="0B201C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6600" y="5524500"/>
            <a:ext cx="304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400" b="1" smtClean="0">
                <a:solidFill>
                  <a:srgbClr val="00976F"/>
                </a:solidFill>
                <a:latin typeface="Aptos"/>
              </a:rPr>
              <a:t>âœ“</a:t>
            </a:r>
            <a:endParaRPr lang="en-US" sz="1400" b="1">
              <a:solidFill>
                <a:srgbClr val="00976F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43000" y="5511800"/>
            <a:ext cx="4318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smtClean="0">
                <a:solidFill>
                  <a:srgbClr val="0B201C"/>
                </a:solidFill>
                <a:latin typeface="Aptos"/>
              </a:rPr>
              <a:t>Coverage reports and academic operations</a:t>
            </a:r>
            <a:endParaRPr lang="en-US" sz="1200">
              <a:solidFill>
                <a:srgbClr val="0B201C"/>
              </a:solidFill>
              <a:latin typeface="Aptos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969000" y="2667000"/>
            <a:ext cx="0" cy="3098800"/>
          </a:xfrm>
          <a:prstGeom prst="line">
            <a:avLst/>
          </a:prstGeom>
          <a:ln w="12700">
            <a:solidFill>
              <a:srgbClr val="D0D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578600" y="2794000"/>
            <a:ext cx="4191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b="1" smtClean="0">
                <a:solidFill>
                  <a:srgbClr val="08493A"/>
                </a:solidFill>
                <a:latin typeface="Aptos"/>
              </a:rPr>
              <a:t>Unified attendance</a:t>
            </a:r>
            <a:endParaRPr lang="en-US" b="1">
              <a:solidFill>
                <a:srgbClr val="08493A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04000" y="3403600"/>
            <a:ext cx="304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400" b="1" smtClean="0">
                <a:solidFill>
                  <a:srgbClr val="00976F"/>
                </a:solidFill>
                <a:latin typeface="Aptos"/>
              </a:rPr>
              <a:t>âœ“</a:t>
            </a:r>
            <a:endParaRPr lang="en-US" sz="1400" b="1">
              <a:solidFill>
                <a:srgbClr val="00976F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10400" y="3390900"/>
            <a:ext cx="4191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smtClean="0">
                <a:solidFill>
                  <a:srgbClr val="0B201C"/>
                </a:solidFill>
                <a:latin typeface="Aptos"/>
              </a:rPr>
              <a:t>One workspace for student and staff attendance</a:t>
            </a:r>
            <a:endParaRPr lang="en-US" sz="1200">
              <a:solidFill>
                <a:srgbClr val="0B201C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604000" y="4064000"/>
            <a:ext cx="304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400" b="1" smtClean="0">
                <a:solidFill>
                  <a:srgbClr val="00976F"/>
                </a:solidFill>
                <a:latin typeface="Aptos"/>
              </a:rPr>
              <a:t>âœ“</a:t>
            </a:r>
            <a:endParaRPr lang="en-US" sz="1400" b="1">
              <a:solidFill>
                <a:srgbClr val="00976F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010400" y="4051300"/>
            <a:ext cx="4191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smtClean="0">
                <a:solidFill>
                  <a:srgbClr val="0B201C"/>
                </a:solidFill>
                <a:latin typeface="Aptos"/>
              </a:rPr>
              <a:t>Campus responsibility controls daily marking</a:t>
            </a:r>
            <a:endParaRPr lang="en-US" sz="1200">
              <a:solidFill>
                <a:srgbClr val="0B201C"/>
              </a:solidFill>
              <a:latin typeface="Apto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04000" y="4724400"/>
            <a:ext cx="304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400" b="1" smtClean="0">
                <a:solidFill>
                  <a:srgbClr val="00976F"/>
                </a:solidFill>
                <a:latin typeface="Aptos"/>
              </a:rPr>
              <a:t>âœ“</a:t>
            </a:r>
            <a:endParaRPr lang="en-US" sz="1400" b="1">
              <a:solidFill>
                <a:srgbClr val="00976F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010400" y="4711700"/>
            <a:ext cx="4191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smtClean="0">
                <a:solidFill>
                  <a:srgbClr val="0B201C"/>
                </a:solidFill>
                <a:latin typeface="Aptos"/>
              </a:rPr>
              <a:t>Register lock and reason-based correction</a:t>
            </a:r>
            <a:endParaRPr lang="en-US" sz="1200">
              <a:solidFill>
                <a:srgbClr val="0B201C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604000" y="5384800"/>
            <a:ext cx="304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400" b="1" smtClean="0">
                <a:solidFill>
                  <a:srgbClr val="00976F"/>
                </a:solidFill>
                <a:latin typeface="Aptos"/>
              </a:rPr>
              <a:t>âœ“</a:t>
            </a:r>
            <a:endParaRPr lang="en-US" sz="1400" b="1">
              <a:solidFill>
                <a:srgbClr val="00976F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010400" y="5372100"/>
            <a:ext cx="4191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smtClean="0">
                <a:solidFill>
                  <a:srgbClr val="0B201C"/>
                </a:solidFill>
                <a:latin typeface="Aptos"/>
              </a:rPr>
              <a:t>Reports connect attendance with payroll rules</a:t>
            </a:r>
            <a:endParaRPr lang="en-US" sz="1200">
              <a:solidFill>
                <a:srgbClr val="0B201C"/>
              </a:solidFill>
              <a:latin typeface="Apto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11200" y="6477000"/>
            <a:ext cx="317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800" b="1" smtClean="0">
                <a:solidFill>
                  <a:srgbClr val="4B5F59"/>
                </a:solidFill>
                <a:latin typeface="Aptos"/>
              </a:rPr>
              <a:t>GREENZ EDUCATIONAL ERP</a:t>
            </a:r>
            <a:endParaRPr lang="en-US" sz="800" b="1">
              <a:solidFill>
                <a:srgbClr val="4B5F59"/>
              </a:solidFill>
              <a:latin typeface="Apto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1201400" y="6438900"/>
            <a:ext cx="304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900" b="1" smtClean="0">
                <a:solidFill>
                  <a:srgbClr val="4B5F59"/>
                </a:solidFill>
                <a:latin typeface="Aptos"/>
              </a:rPr>
              <a:t>6</a:t>
            </a:r>
            <a:endParaRPr lang="en-US" sz="900" b="1">
              <a:solidFill>
                <a:srgbClr val="4B5F59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227965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1200" y="431800"/>
            <a:ext cx="10668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000" b="1" smtClean="0">
                <a:solidFill>
                  <a:srgbClr val="00976F"/>
                </a:solidFill>
                <a:latin typeface="Aptos"/>
              </a:rPr>
              <a:t>EXAMS &amp; RESULTS</a:t>
            </a:r>
            <a:endParaRPr lang="en-US" sz="1000" b="1">
              <a:solidFill>
                <a:srgbClr val="00976F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1200" y="73660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2800" b="1" smtClean="0">
                <a:solidFill>
                  <a:srgbClr val="0B201C"/>
                </a:solidFill>
                <a:latin typeface="Aptos"/>
              </a:rPr>
              <a:t>Exam Control manages the complete assessment cycle</a:t>
            </a:r>
            <a:endParaRPr lang="en-US" sz="2800" b="1">
              <a:solidFill>
                <a:srgbClr val="0B201C"/>
              </a:solidFill>
              <a:latin typeface="Apto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711200" y="1574800"/>
            <a:ext cx="10769600" cy="0"/>
          </a:xfrm>
          <a:prstGeom prst="line">
            <a:avLst/>
          </a:prstGeom>
          <a:ln w="12700">
            <a:solidFill>
              <a:srgbClr val="D0D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787400" y="2082800"/>
            <a:ext cx="533400" cy="533400"/>
          </a:xfrm>
          <a:prstGeom prst="ellipse">
            <a:avLst/>
          </a:prstGeom>
          <a:solidFill>
            <a:srgbClr val="DDF4E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87400" y="2184400"/>
            <a:ext cx="533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300" b="1" smtClean="0">
                <a:solidFill>
                  <a:srgbClr val="08493A"/>
                </a:solidFill>
                <a:latin typeface="Aptos"/>
              </a:rPr>
              <a:t>1</a:t>
            </a:r>
            <a:endParaRPr lang="en-US" sz="1300" b="1">
              <a:solidFill>
                <a:srgbClr val="08493A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25600" y="2070100"/>
            <a:ext cx="190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b="1" smtClean="0">
                <a:solidFill>
                  <a:srgbClr val="0B201C"/>
                </a:solidFill>
                <a:latin typeface="Aptos"/>
              </a:rPr>
              <a:t>Session</a:t>
            </a:r>
            <a:endParaRPr lang="en-US" sz="1600" b="1">
              <a:solidFill>
                <a:srgbClr val="0B201C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57600" y="2070100"/>
            <a:ext cx="723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smtClean="0">
                <a:solidFill>
                  <a:srgbClr val="4B5F59"/>
                </a:solidFill>
                <a:latin typeface="Aptos"/>
              </a:rPr>
              <a:t>Dates, instructions and fine rules</a:t>
            </a:r>
            <a:endParaRPr lang="en-US" sz="1200">
              <a:solidFill>
                <a:srgbClr val="4B5F59"/>
              </a:solidFill>
              <a:latin typeface="Apto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054100" y="2628900"/>
            <a:ext cx="0" cy="292100"/>
          </a:xfrm>
          <a:prstGeom prst="line">
            <a:avLst/>
          </a:prstGeom>
          <a:ln w="25400">
            <a:solidFill>
              <a:srgbClr val="D0D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787400" y="2908300"/>
            <a:ext cx="533400" cy="533400"/>
          </a:xfrm>
          <a:prstGeom prst="ellipse">
            <a:avLst/>
          </a:prstGeom>
          <a:solidFill>
            <a:srgbClr val="DDF4E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87400" y="3009900"/>
            <a:ext cx="533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300" b="1" smtClean="0">
                <a:solidFill>
                  <a:srgbClr val="08493A"/>
                </a:solidFill>
                <a:latin typeface="Aptos"/>
              </a:rPr>
              <a:t>2</a:t>
            </a:r>
            <a:endParaRPr lang="en-US" sz="1300" b="1">
              <a:solidFill>
                <a:srgbClr val="08493A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25600" y="2895600"/>
            <a:ext cx="190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b="1" smtClean="0">
                <a:solidFill>
                  <a:srgbClr val="0B201C"/>
                </a:solidFill>
                <a:latin typeface="Aptos"/>
              </a:rPr>
              <a:t>Papers</a:t>
            </a:r>
            <a:endParaRPr lang="en-US" sz="1600" b="1">
              <a:solidFill>
                <a:srgbClr val="0B201C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57600" y="2895600"/>
            <a:ext cx="723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smtClean="0">
                <a:solidFill>
                  <a:srgbClr val="4B5F59"/>
                </a:solidFill>
                <a:latin typeface="Aptos"/>
              </a:rPr>
              <a:t>Class, section, subject, syllabus and total marks</a:t>
            </a:r>
            <a:endParaRPr lang="en-US" sz="1200">
              <a:solidFill>
                <a:srgbClr val="4B5F59"/>
              </a:solidFill>
              <a:latin typeface="Aptos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054100" y="3454400"/>
            <a:ext cx="0" cy="292100"/>
          </a:xfrm>
          <a:prstGeom prst="line">
            <a:avLst/>
          </a:prstGeom>
          <a:ln w="25400">
            <a:solidFill>
              <a:srgbClr val="D0D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787400" y="3733800"/>
            <a:ext cx="533400" cy="533400"/>
          </a:xfrm>
          <a:prstGeom prst="ellipse">
            <a:avLst/>
          </a:prstGeom>
          <a:solidFill>
            <a:srgbClr val="DDF4E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87400" y="3835400"/>
            <a:ext cx="533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300" b="1" smtClean="0">
                <a:solidFill>
                  <a:srgbClr val="08493A"/>
                </a:solidFill>
                <a:latin typeface="Aptos"/>
              </a:rPr>
              <a:t>3</a:t>
            </a:r>
            <a:endParaRPr lang="en-US" sz="1300" b="1">
              <a:solidFill>
                <a:srgbClr val="08493A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25600" y="3721100"/>
            <a:ext cx="190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b="1" smtClean="0">
                <a:solidFill>
                  <a:srgbClr val="0B201C"/>
                </a:solidFill>
                <a:latin typeface="Aptos"/>
              </a:rPr>
              <a:t>Datesheet</a:t>
            </a:r>
            <a:endParaRPr lang="en-US" sz="1600" b="1">
              <a:solidFill>
                <a:srgbClr val="0B201C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57600" y="3721100"/>
            <a:ext cx="723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smtClean="0">
                <a:solidFill>
                  <a:srgbClr val="4B5F59"/>
                </a:solidFill>
                <a:latin typeface="Aptos"/>
              </a:rPr>
              <a:t>Four columns: date, subject, total marks and syllabus</a:t>
            </a:r>
            <a:endParaRPr lang="en-US" sz="1200">
              <a:solidFill>
                <a:srgbClr val="4B5F59"/>
              </a:solidFill>
              <a:latin typeface="Aptos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1054100" y="4279900"/>
            <a:ext cx="0" cy="292100"/>
          </a:xfrm>
          <a:prstGeom prst="line">
            <a:avLst/>
          </a:prstGeom>
          <a:ln w="25400">
            <a:solidFill>
              <a:srgbClr val="D0D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787400" y="4559300"/>
            <a:ext cx="533400" cy="533400"/>
          </a:xfrm>
          <a:prstGeom prst="ellipse">
            <a:avLst/>
          </a:prstGeom>
          <a:solidFill>
            <a:srgbClr val="DDF4E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787400" y="4660900"/>
            <a:ext cx="533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300" b="1" smtClean="0">
                <a:solidFill>
                  <a:srgbClr val="08493A"/>
                </a:solidFill>
                <a:latin typeface="Aptos"/>
              </a:rPr>
              <a:t>4</a:t>
            </a:r>
            <a:endParaRPr lang="en-US" sz="1300" b="1">
              <a:solidFill>
                <a:srgbClr val="08493A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25600" y="4546600"/>
            <a:ext cx="190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b="1" smtClean="0">
                <a:solidFill>
                  <a:srgbClr val="0B201C"/>
                </a:solidFill>
                <a:latin typeface="Aptos"/>
              </a:rPr>
              <a:t>Attendance</a:t>
            </a:r>
            <a:endParaRPr lang="en-US" sz="1600" b="1">
              <a:solidFill>
                <a:srgbClr val="0B201C"/>
              </a:solidFill>
              <a:latin typeface="Apto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57600" y="4546600"/>
            <a:ext cx="723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smtClean="0">
                <a:solidFill>
                  <a:srgbClr val="4B5F59"/>
                </a:solidFill>
                <a:latin typeface="Aptos"/>
              </a:rPr>
              <a:t>Candidate list with signature and obtained marks</a:t>
            </a:r>
            <a:endParaRPr lang="en-US" sz="1200">
              <a:solidFill>
                <a:srgbClr val="4B5F59"/>
              </a:solidFill>
              <a:latin typeface="Aptos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1054100" y="5105400"/>
            <a:ext cx="0" cy="292100"/>
          </a:xfrm>
          <a:prstGeom prst="line">
            <a:avLst/>
          </a:prstGeom>
          <a:ln w="25400">
            <a:solidFill>
              <a:srgbClr val="D0D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787400" y="5384800"/>
            <a:ext cx="533400" cy="533400"/>
          </a:xfrm>
          <a:prstGeom prst="ellipse">
            <a:avLst/>
          </a:prstGeom>
          <a:solidFill>
            <a:srgbClr val="08493A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787400" y="5486400"/>
            <a:ext cx="533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300" b="1" smtClean="0">
                <a:solidFill>
                  <a:srgbClr val="FFFFFF"/>
                </a:solidFill>
                <a:latin typeface="Aptos"/>
              </a:rPr>
              <a:t>5</a:t>
            </a:r>
            <a:endParaRPr lang="en-US" sz="13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625600" y="5372100"/>
            <a:ext cx="190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b="1" smtClean="0">
                <a:solidFill>
                  <a:srgbClr val="0B201C"/>
                </a:solidFill>
                <a:latin typeface="Aptos"/>
              </a:rPr>
              <a:t>Results</a:t>
            </a:r>
            <a:endParaRPr lang="en-US" sz="1600" b="1">
              <a:solidFill>
                <a:srgbClr val="0B201C"/>
              </a:solidFill>
              <a:latin typeface="Apto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657600" y="5372100"/>
            <a:ext cx="723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smtClean="0">
                <a:solidFill>
                  <a:srgbClr val="4B5F59"/>
                </a:solidFill>
                <a:latin typeface="Aptos"/>
              </a:rPr>
              <a:t>Marks entry, report cards, publication and Excel export</a:t>
            </a:r>
            <a:endParaRPr lang="en-US" sz="1200">
              <a:solidFill>
                <a:srgbClr val="4B5F59"/>
              </a:solidFill>
              <a:latin typeface="Aptos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9017000" y="5562600"/>
            <a:ext cx="2286000" cy="558800"/>
          </a:xfrm>
          <a:prstGeom prst="roundRect">
            <a:avLst/>
          </a:prstGeom>
          <a:solidFill>
            <a:srgbClr val="00976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9207500" y="5715000"/>
            <a:ext cx="190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 smtClean="0">
                <a:solidFill>
                  <a:srgbClr val="FFFFFF"/>
                </a:solidFill>
                <a:latin typeface="Aptos"/>
              </a:rPr>
              <a:t>Bulk result export</a:t>
            </a:r>
            <a:endParaRPr lang="en-US" sz="12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11200" y="6477000"/>
            <a:ext cx="317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800" b="1" smtClean="0">
                <a:solidFill>
                  <a:srgbClr val="4B5F59"/>
                </a:solidFill>
                <a:latin typeface="Aptos"/>
              </a:rPr>
              <a:t>GREENZ EDUCATIONAL ERP</a:t>
            </a:r>
            <a:endParaRPr lang="en-US" sz="800" b="1">
              <a:solidFill>
                <a:srgbClr val="4B5F59"/>
              </a:solidFill>
              <a:latin typeface="Apto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1201400" y="6438900"/>
            <a:ext cx="304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900" b="1" smtClean="0">
                <a:solidFill>
                  <a:srgbClr val="4B5F59"/>
                </a:solidFill>
                <a:latin typeface="Aptos"/>
              </a:rPr>
              <a:t>7</a:t>
            </a:r>
            <a:endParaRPr lang="en-US" sz="900" b="1">
              <a:solidFill>
                <a:srgbClr val="4B5F59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704859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49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1200" y="508000"/>
            <a:ext cx="5334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000" b="1" smtClean="0">
                <a:solidFill>
                  <a:srgbClr val="C1E274"/>
                </a:solidFill>
                <a:latin typeface="Aptos"/>
              </a:rPr>
              <a:t>FINANCE &amp; ACCOUNTABILITY</a:t>
            </a:r>
            <a:endParaRPr lang="en-US" sz="1000" b="1">
              <a:solidFill>
                <a:srgbClr val="C1E274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1200" y="914400"/>
            <a:ext cx="9906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2800" b="1" smtClean="0">
                <a:solidFill>
                  <a:srgbClr val="FFFFFF"/>
                </a:solidFill>
                <a:latin typeface="Aptos"/>
              </a:rPr>
              <a:t>Finance stays connected to the student and the ledger</a:t>
            </a:r>
            <a:endParaRPr lang="en-US" sz="28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1200" y="1854200"/>
            <a:ext cx="9652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smtClean="0">
                <a:solidFill>
                  <a:srgbClr val="CFE2DA"/>
                </a:solidFill>
                <a:latin typeface="Aptos"/>
              </a:rPr>
              <a:t>A double-entry foundation links operational transactions with reports and audit history.</a:t>
            </a:r>
            <a:endParaRPr lang="en-US" sz="1600">
              <a:solidFill>
                <a:srgbClr val="CFE2DA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6600" y="2857500"/>
            <a:ext cx="254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b="1" smtClean="0">
                <a:solidFill>
                  <a:srgbClr val="FFFFFF"/>
                </a:solidFill>
                <a:latin typeface="Aptos"/>
              </a:rPr>
              <a:t>Student finance</a:t>
            </a:r>
            <a:endParaRPr lang="en-US" sz="1600" b="1">
              <a:solidFill>
                <a:srgbClr val="FFFFFF"/>
              </a:solidFill>
              <a:latin typeface="Aptos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429000" y="3022600"/>
            <a:ext cx="444500" cy="0"/>
          </a:xfrm>
          <a:prstGeom prst="line">
            <a:avLst/>
          </a:prstGeom>
          <a:ln w="38100">
            <a:solidFill>
              <a:srgbClr val="C1E2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165600" y="2832100"/>
            <a:ext cx="6921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smtClean="0">
                <a:solidFill>
                  <a:srgbClr val="E2EEE9"/>
                </a:solidFill>
                <a:latin typeface="Aptos"/>
              </a:rPr>
              <a:t>Fee structures, installments, challans, receipts, discounts, scholarships and late-fee rules</a:t>
            </a:r>
            <a:endParaRPr lang="en-US" sz="1200">
              <a:solidFill>
                <a:srgbClr val="E2EEE9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6600" y="3721100"/>
            <a:ext cx="254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b="1" smtClean="0">
                <a:solidFill>
                  <a:srgbClr val="FFFFFF"/>
                </a:solidFill>
                <a:latin typeface="Aptos"/>
              </a:rPr>
              <a:t>Core accounting</a:t>
            </a:r>
            <a:endParaRPr lang="en-US" sz="1600" b="1">
              <a:solidFill>
                <a:srgbClr val="FFFFFF"/>
              </a:solidFill>
              <a:latin typeface="Apto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429000" y="3886200"/>
            <a:ext cx="444500" cy="0"/>
          </a:xfrm>
          <a:prstGeom prst="line">
            <a:avLst/>
          </a:prstGeom>
          <a:ln w="38100">
            <a:solidFill>
              <a:srgbClr val="C1E2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165600" y="3695700"/>
            <a:ext cx="6921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smtClean="0">
                <a:solidFill>
                  <a:srgbClr val="E2EEE9"/>
                </a:solidFill>
                <a:latin typeface="Aptos"/>
              </a:rPr>
              <a:t>Chart of Accounts, receipt and payment vouchers, journals and balanced posting</a:t>
            </a:r>
            <a:endParaRPr lang="en-US" sz="1200">
              <a:solidFill>
                <a:srgbClr val="E2EEE9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6600" y="4584700"/>
            <a:ext cx="254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b="1" smtClean="0">
                <a:solidFill>
                  <a:srgbClr val="FFFFFF"/>
                </a:solidFill>
                <a:latin typeface="Aptos"/>
              </a:rPr>
              <a:t>Cash control</a:t>
            </a:r>
            <a:endParaRPr lang="en-US" sz="1600" b="1">
              <a:solidFill>
                <a:srgbClr val="FFFFFF"/>
              </a:solidFill>
              <a:latin typeface="Aptos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3429000" y="4749800"/>
            <a:ext cx="444500" cy="0"/>
          </a:xfrm>
          <a:prstGeom prst="line">
            <a:avLst/>
          </a:prstGeom>
          <a:ln w="38100">
            <a:solidFill>
              <a:srgbClr val="C1E2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165600" y="4559300"/>
            <a:ext cx="6921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smtClean="0">
                <a:solidFill>
                  <a:srgbClr val="E2EEE9"/>
                </a:solidFill>
                <a:latin typeface="Aptos"/>
              </a:rPr>
              <a:t>Bank and cash accounts, transfers and reconciliation</a:t>
            </a:r>
            <a:endParaRPr lang="en-US" sz="1200">
              <a:solidFill>
                <a:srgbClr val="E2EEE9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6600" y="5448300"/>
            <a:ext cx="254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b="1" smtClean="0">
                <a:solidFill>
                  <a:srgbClr val="FFFFFF"/>
                </a:solidFill>
                <a:latin typeface="Aptos"/>
              </a:rPr>
              <a:t>Payroll &amp; reports</a:t>
            </a:r>
            <a:endParaRPr lang="en-US" sz="1600" b="1">
              <a:solidFill>
                <a:srgbClr val="FFFFFF"/>
              </a:solidFill>
              <a:latin typeface="Aptos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3429000" y="5613400"/>
            <a:ext cx="444500" cy="0"/>
          </a:xfrm>
          <a:prstGeom prst="line">
            <a:avLst/>
          </a:prstGeom>
          <a:ln w="38100">
            <a:solidFill>
              <a:srgbClr val="C1E27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165600" y="5422900"/>
            <a:ext cx="6921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smtClean="0">
                <a:solidFill>
                  <a:srgbClr val="E2EEE9"/>
                </a:solidFill>
                <a:latin typeface="Aptos"/>
              </a:rPr>
              <a:t>Salary setup, attendance deduction, payslips, financial reports and exports</a:t>
            </a:r>
            <a:endParaRPr lang="en-US" sz="1200">
              <a:solidFill>
                <a:srgbClr val="E2EEE9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1200" y="6477000"/>
            <a:ext cx="317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800" b="1" smtClean="0">
                <a:solidFill>
                  <a:srgbClr val="CFE2DA"/>
                </a:solidFill>
                <a:latin typeface="Aptos"/>
              </a:rPr>
              <a:t>GREENZ EDUCATIONAL ERP</a:t>
            </a:r>
            <a:endParaRPr lang="en-US" sz="800" b="1">
              <a:solidFill>
                <a:srgbClr val="CFE2DA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201400" y="6438900"/>
            <a:ext cx="304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900" b="1" smtClean="0">
                <a:solidFill>
                  <a:srgbClr val="CFE2DA"/>
                </a:solidFill>
                <a:latin typeface="Aptos"/>
              </a:rPr>
              <a:t>8</a:t>
            </a:r>
            <a:endParaRPr lang="en-US" sz="900" b="1">
              <a:solidFill>
                <a:srgbClr val="CFE2DA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354225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0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350000" y="0"/>
            <a:ext cx="5842000" cy="6858000"/>
          </a:xfrm>
          <a:prstGeom prst="rect">
            <a:avLst/>
          </a:prstGeom>
          <a:solidFill>
            <a:srgbClr val="0B201C">
              <a:alpha val="92000"/>
            </a:srgb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010400" y="660400"/>
            <a:ext cx="4318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000" b="1" smtClean="0">
                <a:solidFill>
                  <a:srgbClr val="C1E274"/>
                </a:solidFill>
                <a:latin typeface="Aptos"/>
              </a:rPr>
              <a:t>STUDENT &amp; FAMILY EXPERIENCE</a:t>
            </a:r>
            <a:endParaRPr lang="en-US" sz="1000" b="1">
              <a:solidFill>
                <a:srgbClr val="C1E274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10400" y="1117600"/>
            <a:ext cx="4318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2900" b="1" smtClean="0">
                <a:solidFill>
                  <a:srgbClr val="FFFFFF"/>
                </a:solidFill>
                <a:latin typeface="Aptos"/>
              </a:rPr>
              <a:t>One secure view of the student journey</a:t>
            </a:r>
            <a:endParaRPr lang="en-US" sz="29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35800" y="2603500"/>
            <a:ext cx="304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400" b="1" smtClean="0">
                <a:solidFill>
                  <a:srgbClr val="C1E274"/>
                </a:solidFill>
                <a:latin typeface="Aptos"/>
              </a:rPr>
              <a:t>âœ“</a:t>
            </a:r>
            <a:endParaRPr lang="en-US" sz="1400" b="1">
              <a:solidFill>
                <a:srgbClr val="C1E274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42200" y="2590800"/>
            <a:ext cx="3937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50" smtClean="0">
                <a:solidFill>
                  <a:srgbClr val="FFFFFF"/>
                </a:solidFill>
                <a:latin typeface="Aptos"/>
              </a:rPr>
              <a:t>Attendance history and percentage</a:t>
            </a:r>
            <a:endParaRPr lang="en-US" sz="1250">
              <a:solidFill>
                <a:srgbClr val="FFFFFF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35800" y="3200400"/>
            <a:ext cx="304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400" b="1" smtClean="0">
                <a:solidFill>
                  <a:srgbClr val="C1E274"/>
                </a:solidFill>
                <a:latin typeface="Aptos"/>
              </a:rPr>
              <a:t>âœ“</a:t>
            </a:r>
            <a:endParaRPr lang="en-US" sz="1400" b="1">
              <a:solidFill>
                <a:srgbClr val="C1E274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42200" y="3187700"/>
            <a:ext cx="3937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50" smtClean="0">
                <a:solidFill>
                  <a:srgbClr val="FFFFFF"/>
                </a:solidFill>
                <a:latin typeface="Aptos"/>
              </a:rPr>
              <a:t>Fee paid, pending and challan status</a:t>
            </a:r>
            <a:endParaRPr lang="en-US" sz="125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35800" y="3797300"/>
            <a:ext cx="304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400" b="1" smtClean="0">
                <a:solidFill>
                  <a:srgbClr val="C1E274"/>
                </a:solidFill>
                <a:latin typeface="Aptos"/>
              </a:rPr>
              <a:t>âœ“</a:t>
            </a:r>
            <a:endParaRPr lang="en-US" sz="1400" b="1">
              <a:solidFill>
                <a:srgbClr val="C1E274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42200" y="3784600"/>
            <a:ext cx="3937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50" smtClean="0">
                <a:solidFill>
                  <a:srgbClr val="FFFFFF"/>
                </a:solidFill>
                <a:latin typeface="Aptos"/>
              </a:rPr>
              <a:t>Daily diary and announcements</a:t>
            </a:r>
            <a:endParaRPr lang="en-US" sz="125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35800" y="4394200"/>
            <a:ext cx="304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400" b="1" smtClean="0">
                <a:solidFill>
                  <a:srgbClr val="C1E274"/>
                </a:solidFill>
                <a:latin typeface="Aptos"/>
              </a:rPr>
              <a:t>âœ“</a:t>
            </a:r>
            <a:endParaRPr lang="en-US" sz="1400" b="1">
              <a:solidFill>
                <a:srgbClr val="C1E274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42200" y="4381500"/>
            <a:ext cx="3937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50" smtClean="0">
                <a:solidFill>
                  <a:srgbClr val="FFFFFF"/>
                </a:solidFill>
                <a:latin typeface="Aptos"/>
              </a:rPr>
              <a:t>Exam reports, result cards and fines</a:t>
            </a:r>
            <a:endParaRPr lang="en-US" sz="125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035800" y="4991100"/>
            <a:ext cx="304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400" b="1" smtClean="0">
                <a:solidFill>
                  <a:srgbClr val="C1E274"/>
                </a:solidFill>
                <a:latin typeface="Aptos"/>
              </a:rPr>
              <a:t>âœ“</a:t>
            </a:r>
            <a:endParaRPr lang="en-US" sz="1400" b="1">
              <a:solidFill>
                <a:srgbClr val="C1E274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42200" y="4978400"/>
            <a:ext cx="3937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50" smtClean="0">
                <a:solidFill>
                  <a:srgbClr val="FFFFFF"/>
                </a:solidFill>
                <a:latin typeface="Aptos"/>
              </a:rPr>
              <a:t>Leave requests and secure notifications</a:t>
            </a:r>
            <a:endParaRPr lang="en-US" sz="1250">
              <a:solidFill>
                <a:srgbClr val="FFFFFF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10400" y="5816600"/>
            <a:ext cx="4318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100" smtClean="0">
                <a:solidFill>
                  <a:srgbClr val="CDE0D8"/>
                </a:solidFill>
                <a:latin typeface="Aptos"/>
              </a:rPr>
              <a:t>Institutional records remain read-only for students.</a:t>
            </a:r>
            <a:endParaRPr lang="en-US" sz="1100">
              <a:solidFill>
                <a:srgbClr val="CDE0D8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1200" y="6477000"/>
            <a:ext cx="317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800" b="1" smtClean="0">
                <a:solidFill>
                  <a:srgbClr val="CFE2DA"/>
                </a:solidFill>
                <a:latin typeface="Aptos"/>
              </a:rPr>
              <a:t>GREENZ EDUCATIONAL ERP</a:t>
            </a:r>
            <a:endParaRPr lang="en-US" sz="800" b="1">
              <a:solidFill>
                <a:srgbClr val="CFE2DA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201400" y="6438900"/>
            <a:ext cx="304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900" b="1" smtClean="0">
                <a:solidFill>
                  <a:srgbClr val="CFE2DA"/>
                </a:solidFill>
                <a:latin typeface="Aptos"/>
              </a:rPr>
              <a:t>9</a:t>
            </a:r>
            <a:endParaRPr lang="en-US" sz="900" b="1">
              <a:solidFill>
                <a:srgbClr val="CFE2DA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265619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1200" y="431800"/>
            <a:ext cx="10668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000" b="1" smtClean="0">
                <a:solidFill>
                  <a:srgbClr val="00976F"/>
                </a:solidFill>
                <a:latin typeface="Aptos"/>
              </a:rPr>
              <a:t>ANDROID APP &amp; NOTIFICATIONS</a:t>
            </a:r>
            <a:endParaRPr lang="en-US" sz="1000" b="1">
              <a:solidFill>
                <a:srgbClr val="00976F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1200" y="73660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2800" b="1" smtClean="0">
                <a:solidFill>
                  <a:srgbClr val="0B201C"/>
                </a:solidFill>
                <a:latin typeface="Aptos"/>
              </a:rPr>
              <a:t>The ERP travels with staff and students</a:t>
            </a:r>
            <a:endParaRPr lang="en-US" sz="2800" b="1">
              <a:solidFill>
                <a:srgbClr val="0B201C"/>
              </a:solidFill>
              <a:latin typeface="Apto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711200" y="1574800"/>
            <a:ext cx="10769600" cy="0"/>
          </a:xfrm>
          <a:prstGeom prst="line">
            <a:avLst/>
          </a:prstGeom>
          <a:ln w="12700">
            <a:solidFill>
              <a:srgbClr val="D0D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11200" y="1841500"/>
            <a:ext cx="10414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smtClean="0">
                <a:solidFill>
                  <a:srgbClr val="4B5F59"/>
                </a:solidFill>
                <a:latin typeface="Aptos"/>
              </a:rPr>
              <a:t>The Android app opens the same production system and respects the same role and campus permissions as the website.</a:t>
            </a:r>
            <a:endParaRPr lang="en-US" sz="1600">
              <a:solidFill>
                <a:srgbClr val="4B5F59"/>
              </a:solidFill>
              <a:latin typeface="Apto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117600" y="2794000"/>
            <a:ext cx="2603500" cy="3022600"/>
          </a:xfrm>
          <a:prstGeom prst="roundRect">
            <a:avLst/>
          </a:prstGeom>
          <a:solidFill>
            <a:srgbClr val="0B201C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333500" y="3073400"/>
            <a:ext cx="2171700" cy="2362200"/>
          </a:xfrm>
          <a:prstGeom prst="roundRect">
            <a:avLst/>
          </a:prstGeom>
          <a:solidFill>
            <a:srgbClr val="F6F9F7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968500" y="2908300"/>
            <a:ext cx="889000" cy="76200"/>
          </a:xfrm>
          <a:prstGeom prst="roundRect">
            <a:avLst/>
          </a:prstGeom>
          <a:solidFill>
            <a:srgbClr val="4B5F59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3492500"/>
            <a:ext cx="1041400" cy="1041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51000" y="4699000"/>
            <a:ext cx="1524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500" b="1" smtClean="0">
                <a:solidFill>
                  <a:srgbClr val="08493A"/>
                </a:solidFill>
                <a:latin typeface="Aptos"/>
              </a:rPr>
              <a:t>Greenz ERP</a:t>
            </a:r>
            <a:endParaRPr lang="en-US" sz="1500" b="1">
              <a:solidFill>
                <a:srgbClr val="08493A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36700" y="5092700"/>
            <a:ext cx="1778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000" smtClean="0">
                <a:solidFill>
                  <a:srgbClr val="4B5F59"/>
                </a:solidFill>
                <a:latin typeface="Aptos"/>
              </a:rPr>
              <a:t>Secure access on mobile</a:t>
            </a:r>
            <a:endParaRPr lang="en-US" sz="1000">
              <a:solidFill>
                <a:srgbClr val="4B5F59"/>
              </a:solidFill>
              <a:latin typeface="Apto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826000" y="2794000"/>
            <a:ext cx="431800" cy="431800"/>
          </a:xfrm>
          <a:prstGeom prst="ellipse">
            <a:avLst/>
          </a:prstGeom>
          <a:solidFill>
            <a:srgbClr val="00976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826000" y="2857500"/>
            <a:ext cx="431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 smtClean="0">
                <a:solidFill>
                  <a:srgbClr val="FFFFFF"/>
                </a:solidFill>
                <a:latin typeface="Aptos"/>
              </a:rPr>
              <a:t>1</a:t>
            </a:r>
            <a:endParaRPr lang="en-US" sz="12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35600" y="2781300"/>
            <a:ext cx="5359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500" b="1" smtClean="0">
                <a:solidFill>
                  <a:srgbClr val="0B201C"/>
                </a:solidFill>
                <a:latin typeface="Aptos"/>
              </a:rPr>
              <a:t>Automatic interface updates</a:t>
            </a:r>
            <a:endParaRPr lang="en-US" sz="1500" b="1">
              <a:solidFill>
                <a:srgbClr val="0B201C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35600" y="3136900"/>
            <a:ext cx="5359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100" smtClean="0">
                <a:solidFill>
                  <a:srgbClr val="4B5F59"/>
                </a:solidFill>
                <a:latin typeface="Aptos"/>
              </a:rPr>
              <a:t>Normal web workflow updates load when the app starts.</a:t>
            </a:r>
            <a:endParaRPr lang="en-US" sz="1100">
              <a:solidFill>
                <a:srgbClr val="4B5F59"/>
              </a:solidFill>
              <a:latin typeface="Apto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4826000" y="4127500"/>
            <a:ext cx="431800" cy="431800"/>
          </a:xfrm>
          <a:prstGeom prst="ellipse">
            <a:avLst/>
          </a:prstGeom>
          <a:solidFill>
            <a:srgbClr val="00976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826000" y="4191000"/>
            <a:ext cx="431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 smtClean="0">
                <a:solidFill>
                  <a:srgbClr val="FFFFFF"/>
                </a:solidFill>
                <a:latin typeface="Aptos"/>
              </a:rPr>
              <a:t>2</a:t>
            </a:r>
            <a:endParaRPr lang="en-US" sz="12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35600" y="4114800"/>
            <a:ext cx="5359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500" b="1" smtClean="0">
                <a:solidFill>
                  <a:srgbClr val="0B201C"/>
                </a:solidFill>
                <a:latin typeface="Aptos"/>
              </a:rPr>
              <a:t>Native app updates when required</a:t>
            </a:r>
            <a:endParaRPr lang="en-US" sz="1500" b="1">
              <a:solidFill>
                <a:srgbClr val="0B201C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35600" y="4470400"/>
            <a:ext cx="5359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100" smtClean="0">
                <a:solidFill>
                  <a:srgbClr val="4B5F59"/>
                </a:solidFill>
                <a:latin typeface="Aptos"/>
              </a:rPr>
              <a:t>A new APK handles Android permissions, plugins or native changes.</a:t>
            </a:r>
            <a:endParaRPr lang="en-US" sz="1100">
              <a:solidFill>
                <a:srgbClr val="4B5F59"/>
              </a:solidFill>
              <a:latin typeface="Aptos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4826000" y="5461000"/>
            <a:ext cx="431800" cy="431800"/>
          </a:xfrm>
          <a:prstGeom prst="ellipse">
            <a:avLst/>
          </a:prstGeom>
          <a:solidFill>
            <a:srgbClr val="00976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4826000" y="5524500"/>
            <a:ext cx="431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200" b="1" smtClean="0">
                <a:solidFill>
                  <a:srgbClr val="FFFFFF"/>
                </a:solidFill>
                <a:latin typeface="Aptos"/>
              </a:rPr>
              <a:t>3</a:t>
            </a:r>
            <a:endParaRPr lang="en-US" sz="12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435600" y="5448300"/>
            <a:ext cx="5359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500" b="1" smtClean="0">
                <a:solidFill>
                  <a:srgbClr val="0B201C"/>
                </a:solidFill>
                <a:latin typeface="Aptos"/>
              </a:rPr>
              <a:t>Device notifications</a:t>
            </a:r>
            <a:endParaRPr lang="en-US" sz="1500" b="1">
              <a:solidFill>
                <a:srgbClr val="0B201C"/>
              </a:solidFill>
              <a:latin typeface="Apto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35600" y="5803900"/>
            <a:ext cx="5359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100" smtClean="0">
                <a:solidFill>
                  <a:srgbClr val="4B5F59"/>
                </a:solidFill>
                <a:latin typeface="Aptos"/>
              </a:rPr>
              <a:t>Users enable alerts per phone while in-app notifications remain available.</a:t>
            </a:r>
            <a:endParaRPr lang="en-US" sz="1100">
              <a:solidFill>
                <a:srgbClr val="4B5F59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11200" y="6477000"/>
            <a:ext cx="317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800" b="1" smtClean="0">
                <a:solidFill>
                  <a:srgbClr val="4B5F59"/>
                </a:solidFill>
                <a:latin typeface="Aptos"/>
              </a:rPr>
              <a:t>GREENZ EDUCATIONAL ERP</a:t>
            </a:r>
            <a:endParaRPr lang="en-US" sz="800" b="1">
              <a:solidFill>
                <a:srgbClr val="4B5F59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201400" y="6438900"/>
            <a:ext cx="304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900" b="1" smtClean="0">
                <a:solidFill>
                  <a:srgbClr val="4B5F59"/>
                </a:solidFill>
                <a:latin typeface="Aptos"/>
              </a:rPr>
              <a:t>10</a:t>
            </a:r>
            <a:endParaRPr lang="en-US" sz="900" b="1">
              <a:solidFill>
                <a:srgbClr val="4B5F59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942834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1200" y="431800"/>
            <a:ext cx="10668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000" b="1" smtClean="0">
                <a:solidFill>
                  <a:srgbClr val="00976F"/>
                </a:solidFill>
                <a:latin typeface="Aptos"/>
              </a:rPr>
              <a:t>GOVERNANCE &amp; SECURITY</a:t>
            </a:r>
            <a:endParaRPr lang="en-US" sz="1000" b="1">
              <a:solidFill>
                <a:srgbClr val="00976F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1200" y="73660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2800" b="1" smtClean="0">
                <a:solidFill>
                  <a:srgbClr val="0B201C"/>
                </a:solidFill>
                <a:latin typeface="Aptos"/>
              </a:rPr>
              <a:t>Controls protect daily operations and management confidence</a:t>
            </a:r>
            <a:endParaRPr lang="en-US" sz="2800" b="1">
              <a:solidFill>
                <a:srgbClr val="0B201C"/>
              </a:solidFill>
              <a:latin typeface="Apto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711200" y="1574800"/>
            <a:ext cx="10769600" cy="0"/>
          </a:xfrm>
          <a:prstGeom prst="line">
            <a:avLst/>
          </a:prstGeom>
          <a:ln w="12700">
            <a:solidFill>
              <a:srgbClr val="D0D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11200" y="2311400"/>
            <a:ext cx="7366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2200" b="1" smtClean="0">
                <a:solidFill>
                  <a:srgbClr val="00976F"/>
                </a:solidFill>
                <a:latin typeface="Aptos"/>
              </a:rPr>
              <a:t>01</a:t>
            </a:r>
            <a:endParaRPr lang="en-US" sz="2200" b="1">
              <a:solidFill>
                <a:srgbClr val="00976F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25600" y="2336800"/>
            <a:ext cx="317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700" b="1" smtClean="0">
                <a:solidFill>
                  <a:srgbClr val="0B201C"/>
                </a:solidFill>
                <a:latin typeface="Aptos"/>
              </a:rPr>
              <a:t>Access</a:t>
            </a:r>
            <a:endParaRPr lang="en-US" sz="1700" b="1">
              <a:solidFill>
                <a:srgbClr val="0B201C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25600" y="2768600"/>
            <a:ext cx="4191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smtClean="0">
                <a:solidFill>
                  <a:srgbClr val="4B5F59"/>
                </a:solidFill>
                <a:latin typeface="Aptos"/>
              </a:rPr>
              <a:t>Role and campus boundaries limit who can view or change records.</a:t>
            </a:r>
            <a:endParaRPr lang="en-US" sz="1200">
              <a:solidFill>
                <a:srgbClr val="4B5F59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50000" y="2311400"/>
            <a:ext cx="7366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2200" b="1" smtClean="0">
                <a:solidFill>
                  <a:srgbClr val="00976F"/>
                </a:solidFill>
                <a:latin typeface="Aptos"/>
              </a:rPr>
              <a:t>02</a:t>
            </a:r>
            <a:endParaRPr lang="en-US" sz="2200" b="1">
              <a:solidFill>
                <a:srgbClr val="00976F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64400" y="2336800"/>
            <a:ext cx="317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700" b="1" smtClean="0">
                <a:solidFill>
                  <a:srgbClr val="0B201C"/>
                </a:solidFill>
                <a:latin typeface="Aptos"/>
              </a:rPr>
              <a:t>Approval</a:t>
            </a:r>
            <a:endParaRPr lang="en-US" sz="1700" b="1">
              <a:solidFill>
                <a:srgbClr val="0B201C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64400" y="2768600"/>
            <a:ext cx="4191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smtClean="0">
                <a:solidFill>
                  <a:srgbClr val="4B5F59"/>
                </a:solidFill>
                <a:latin typeface="Aptos"/>
              </a:rPr>
              <a:t>Sensitive workflows use posting, publication, locking and reason-based reopening.</a:t>
            </a:r>
            <a:endParaRPr lang="en-US" sz="1200">
              <a:solidFill>
                <a:srgbClr val="4B5F59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1200" y="4191000"/>
            <a:ext cx="7366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2200" b="1" smtClean="0">
                <a:solidFill>
                  <a:srgbClr val="00976F"/>
                </a:solidFill>
                <a:latin typeface="Aptos"/>
              </a:rPr>
              <a:t>03</a:t>
            </a:r>
            <a:endParaRPr lang="en-US" sz="2200" b="1">
              <a:solidFill>
                <a:srgbClr val="00976F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25600" y="4216400"/>
            <a:ext cx="317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700" b="1" smtClean="0">
                <a:solidFill>
                  <a:srgbClr val="0B201C"/>
                </a:solidFill>
                <a:latin typeface="Aptos"/>
              </a:rPr>
              <a:t>Traceability</a:t>
            </a:r>
            <a:endParaRPr lang="en-US" sz="1700" b="1">
              <a:solidFill>
                <a:srgbClr val="0B201C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25600" y="4648200"/>
            <a:ext cx="4191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smtClean="0">
                <a:solidFill>
                  <a:srgbClr val="4B5F59"/>
                </a:solidFill>
                <a:latin typeface="Aptos"/>
              </a:rPr>
              <a:t>Financial audit history and controlled status changes preserve accountability.</a:t>
            </a:r>
            <a:endParaRPr lang="en-US" sz="1200">
              <a:solidFill>
                <a:srgbClr val="4B5F59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50000" y="4191000"/>
            <a:ext cx="7366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2200" b="1" smtClean="0">
                <a:solidFill>
                  <a:srgbClr val="00976F"/>
                </a:solidFill>
                <a:latin typeface="Aptos"/>
              </a:rPr>
              <a:t>04</a:t>
            </a:r>
            <a:endParaRPr lang="en-US" sz="2200" b="1">
              <a:solidFill>
                <a:srgbClr val="00976F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64400" y="4216400"/>
            <a:ext cx="317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700" b="1" smtClean="0">
                <a:solidFill>
                  <a:srgbClr val="0B201C"/>
                </a:solidFill>
                <a:latin typeface="Aptos"/>
              </a:rPr>
              <a:t>Continuity</a:t>
            </a:r>
            <a:endParaRPr lang="en-US" sz="1700" b="1">
              <a:solidFill>
                <a:srgbClr val="0B201C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64400" y="4648200"/>
            <a:ext cx="4191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smtClean="0">
                <a:solidFill>
                  <a:srgbClr val="4B5F59"/>
                </a:solidFill>
                <a:latin typeface="Aptos"/>
              </a:rPr>
              <a:t>Production deployment and database practices protect live institutional data.</a:t>
            </a:r>
            <a:endParaRPr lang="en-US" sz="1200">
              <a:solidFill>
                <a:srgbClr val="4B5F59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1200" y="6477000"/>
            <a:ext cx="317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800" b="1" smtClean="0">
                <a:solidFill>
                  <a:srgbClr val="4B5F59"/>
                </a:solidFill>
                <a:latin typeface="Aptos"/>
              </a:rPr>
              <a:t>GREENZ EDUCATIONAL ERP</a:t>
            </a:r>
            <a:endParaRPr lang="en-US" sz="800" b="1">
              <a:solidFill>
                <a:srgbClr val="4B5F59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201400" y="6438900"/>
            <a:ext cx="304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900" b="1" smtClean="0">
                <a:solidFill>
                  <a:srgbClr val="4B5F59"/>
                </a:solidFill>
                <a:latin typeface="Aptos"/>
              </a:rPr>
              <a:t>11</a:t>
            </a:r>
            <a:endParaRPr lang="en-US" sz="900" b="1">
              <a:solidFill>
                <a:srgbClr val="4B5F59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396927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1200" y="431800"/>
            <a:ext cx="10668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000" b="1" smtClean="0">
                <a:solidFill>
                  <a:srgbClr val="00976F"/>
                </a:solidFill>
                <a:latin typeface="Aptos"/>
              </a:rPr>
              <a:t>OPERATIONAL OUTCOMES</a:t>
            </a:r>
            <a:endParaRPr lang="en-US" sz="1000" b="1">
              <a:solidFill>
                <a:srgbClr val="00976F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1200" y="736600"/>
            <a:ext cx="1079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2800" b="1" smtClean="0">
                <a:solidFill>
                  <a:srgbClr val="0B201C"/>
                </a:solidFill>
                <a:latin typeface="Aptos"/>
              </a:rPr>
              <a:t>What changes after implementation</a:t>
            </a:r>
            <a:endParaRPr lang="en-US" sz="2800" b="1">
              <a:solidFill>
                <a:srgbClr val="0B201C"/>
              </a:solidFill>
              <a:latin typeface="Aptos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711200" y="1574800"/>
            <a:ext cx="10769600" cy="0"/>
          </a:xfrm>
          <a:prstGeom prst="line">
            <a:avLst/>
          </a:prstGeom>
          <a:ln w="12700">
            <a:solidFill>
              <a:srgbClr val="D0D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711200" y="2095500"/>
            <a:ext cx="889000" cy="0"/>
          </a:xfrm>
          <a:prstGeom prst="line">
            <a:avLst/>
          </a:prstGeom>
          <a:ln w="63500">
            <a:solidFill>
              <a:srgbClr val="0097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11200" y="2324100"/>
            <a:ext cx="4572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700" b="1" smtClean="0">
                <a:solidFill>
                  <a:srgbClr val="0B201C"/>
                </a:solidFill>
                <a:latin typeface="Aptos"/>
              </a:rPr>
              <a:t>One source of truth</a:t>
            </a:r>
            <a:endParaRPr lang="en-US" sz="1700" b="1">
              <a:solidFill>
                <a:srgbClr val="0B201C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1200" y="2755900"/>
            <a:ext cx="469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smtClean="0">
                <a:solidFill>
                  <a:srgbClr val="4B5F59"/>
                </a:solidFill>
                <a:latin typeface="Aptos"/>
              </a:rPr>
              <a:t>Student, academic, exam and finance records stay aligned across departments.</a:t>
            </a:r>
            <a:endParaRPr lang="en-US" sz="1200">
              <a:solidFill>
                <a:srgbClr val="4B5F59"/>
              </a:solidFill>
              <a:latin typeface="Aptos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6350000" y="2095500"/>
            <a:ext cx="889000" cy="0"/>
          </a:xfrm>
          <a:prstGeom prst="line">
            <a:avLst/>
          </a:prstGeom>
          <a:ln w="63500">
            <a:solidFill>
              <a:srgbClr val="0097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350000" y="2324100"/>
            <a:ext cx="4572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700" b="1" smtClean="0">
                <a:solidFill>
                  <a:srgbClr val="0B201C"/>
                </a:solidFill>
                <a:latin typeface="Aptos"/>
              </a:rPr>
              <a:t>Faster handoffs</a:t>
            </a:r>
            <a:endParaRPr lang="en-US" sz="1700" b="1">
              <a:solidFill>
                <a:srgbClr val="0B201C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50000" y="2755900"/>
            <a:ext cx="469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smtClean="0">
                <a:solidFill>
                  <a:srgbClr val="4B5F59"/>
                </a:solidFill>
                <a:latin typeface="Aptos"/>
              </a:rPr>
              <a:t>Admissions passes complete placement data to Academics and Accounts.</a:t>
            </a:r>
            <a:endParaRPr lang="en-US" sz="1200">
              <a:solidFill>
                <a:srgbClr val="4B5F59"/>
              </a:solidFill>
              <a:latin typeface="Aptos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11200" y="3746500"/>
            <a:ext cx="889000" cy="0"/>
          </a:xfrm>
          <a:prstGeom prst="line">
            <a:avLst/>
          </a:prstGeom>
          <a:ln w="63500">
            <a:solidFill>
              <a:srgbClr val="0097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11200" y="3975100"/>
            <a:ext cx="4572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700" b="1" smtClean="0">
                <a:solidFill>
                  <a:srgbClr val="0B201C"/>
                </a:solidFill>
                <a:latin typeface="Aptos"/>
              </a:rPr>
              <a:t>Clear status</a:t>
            </a:r>
            <a:endParaRPr lang="en-US" sz="1700" b="1">
              <a:solidFill>
                <a:srgbClr val="0B201C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1200" y="4406900"/>
            <a:ext cx="469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smtClean="0">
                <a:solidFill>
                  <a:srgbClr val="4B5F59"/>
                </a:solidFill>
                <a:latin typeface="Aptos"/>
              </a:rPr>
              <a:t>Management can review activity without waiting for manual consolidation.</a:t>
            </a:r>
            <a:endParaRPr lang="en-US" sz="1200">
              <a:solidFill>
                <a:srgbClr val="4B5F59"/>
              </a:solidFill>
              <a:latin typeface="Aptos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6350000" y="3746500"/>
            <a:ext cx="889000" cy="0"/>
          </a:xfrm>
          <a:prstGeom prst="line">
            <a:avLst/>
          </a:prstGeom>
          <a:ln w="63500">
            <a:solidFill>
              <a:srgbClr val="0097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350000" y="3975100"/>
            <a:ext cx="4572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700" b="1" smtClean="0">
                <a:solidFill>
                  <a:srgbClr val="0B201C"/>
                </a:solidFill>
                <a:latin typeface="Aptos"/>
              </a:rPr>
              <a:t>Better service</a:t>
            </a:r>
            <a:endParaRPr lang="en-US" sz="1700" b="1">
              <a:solidFill>
                <a:srgbClr val="0B201C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50000" y="4406900"/>
            <a:ext cx="469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smtClean="0">
                <a:solidFill>
                  <a:srgbClr val="4B5F59"/>
                </a:solidFill>
                <a:latin typeface="Aptos"/>
              </a:rPr>
              <a:t>Students receive consistent access to attendance, fees, diary and results.</a:t>
            </a:r>
            <a:endParaRPr lang="en-US" sz="1200">
              <a:solidFill>
                <a:srgbClr val="4B5F59"/>
              </a:solidFill>
              <a:latin typeface="Aptos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3530600" y="5334000"/>
            <a:ext cx="889000" cy="0"/>
          </a:xfrm>
          <a:prstGeom prst="line">
            <a:avLst/>
          </a:prstGeom>
          <a:ln w="63500">
            <a:solidFill>
              <a:srgbClr val="0097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530600" y="5562600"/>
            <a:ext cx="4572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700" b="1" smtClean="0">
                <a:solidFill>
                  <a:srgbClr val="0B201C"/>
                </a:solidFill>
                <a:latin typeface="Aptos"/>
              </a:rPr>
              <a:t>Stronger control</a:t>
            </a:r>
            <a:endParaRPr lang="en-US" sz="1700" b="1">
              <a:solidFill>
                <a:srgbClr val="0B201C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30600" y="5994400"/>
            <a:ext cx="4699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200" smtClean="0">
                <a:solidFill>
                  <a:srgbClr val="4B5F59"/>
                </a:solidFill>
                <a:latin typeface="Aptos"/>
              </a:rPr>
              <a:t>Role boundaries, locks, approvals and audit trails reduce uncontrolled changes.</a:t>
            </a:r>
            <a:endParaRPr lang="en-US" sz="1200">
              <a:solidFill>
                <a:srgbClr val="4B5F59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1200" y="6477000"/>
            <a:ext cx="317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800" b="1" smtClean="0">
                <a:solidFill>
                  <a:srgbClr val="4B5F59"/>
                </a:solidFill>
                <a:latin typeface="Aptos"/>
              </a:rPr>
              <a:t>GREENZ EDUCATIONAL ERP</a:t>
            </a:r>
            <a:endParaRPr lang="en-US" sz="800" b="1">
              <a:solidFill>
                <a:srgbClr val="4B5F59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201400" y="6438900"/>
            <a:ext cx="304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900" b="1" smtClean="0">
                <a:solidFill>
                  <a:srgbClr val="4B5F59"/>
                </a:solidFill>
                <a:latin typeface="Aptos"/>
              </a:rPr>
              <a:t>12</a:t>
            </a:r>
            <a:endParaRPr lang="en-US" sz="900" b="1">
              <a:solidFill>
                <a:srgbClr val="4B5F59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437272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49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1200" y="508000"/>
            <a:ext cx="4572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000" b="1" smtClean="0">
                <a:solidFill>
                  <a:srgbClr val="C1E274"/>
                </a:solidFill>
                <a:latin typeface="Aptos"/>
              </a:rPr>
              <a:t>IMPLEMENTATION PATH</a:t>
            </a:r>
            <a:endParaRPr lang="en-US" sz="1000" b="1">
              <a:solidFill>
                <a:srgbClr val="C1E274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1200" y="914400"/>
            <a:ext cx="9652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2800" b="1" smtClean="0">
                <a:solidFill>
                  <a:srgbClr val="FFFFFF"/>
                </a:solidFill>
                <a:latin typeface="Aptos"/>
              </a:rPr>
              <a:t>A controlled rollout from setup to daily use</a:t>
            </a:r>
            <a:endParaRPr lang="en-US" sz="28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6600" y="2032000"/>
            <a:ext cx="7112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b="1" smtClean="0">
                <a:solidFill>
                  <a:srgbClr val="C1E274"/>
                </a:solidFill>
                <a:latin typeface="Aptos"/>
              </a:rPr>
              <a:t>01</a:t>
            </a:r>
            <a:endParaRPr lang="en-US" sz="1600" b="1">
              <a:solidFill>
                <a:srgbClr val="C1E274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51000" y="2032000"/>
            <a:ext cx="2413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500" b="1" smtClean="0">
                <a:solidFill>
                  <a:srgbClr val="FFFFFF"/>
                </a:solidFill>
                <a:latin typeface="Aptos"/>
              </a:rPr>
              <a:t>Foundation</a:t>
            </a:r>
            <a:endParaRPr lang="en-US" sz="15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18000" y="2006600"/>
            <a:ext cx="6794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150" smtClean="0">
                <a:solidFill>
                  <a:srgbClr val="DDEBE5"/>
                </a:solidFill>
                <a:latin typeface="Aptos"/>
              </a:rPr>
              <a:t>Organisation, campuses, academic session and role responsibilities</a:t>
            </a:r>
            <a:endParaRPr lang="en-US" sz="1150">
              <a:solidFill>
                <a:srgbClr val="DDEBE5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6600" y="2870200"/>
            <a:ext cx="7112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b="1" smtClean="0">
                <a:solidFill>
                  <a:srgbClr val="C1E274"/>
                </a:solidFill>
                <a:latin typeface="Aptos"/>
              </a:rPr>
              <a:t>02</a:t>
            </a:r>
            <a:endParaRPr lang="en-US" sz="1600" b="1">
              <a:solidFill>
                <a:srgbClr val="C1E274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51000" y="2870200"/>
            <a:ext cx="2413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500" b="1" smtClean="0">
                <a:solidFill>
                  <a:srgbClr val="FFFFFF"/>
                </a:solidFill>
                <a:latin typeface="Aptos"/>
              </a:rPr>
              <a:t>Academic structure</a:t>
            </a:r>
            <a:endParaRPr lang="en-US" sz="15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18000" y="2844800"/>
            <a:ext cx="6794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150" smtClean="0">
                <a:solidFill>
                  <a:srgbClr val="DDEBE5"/>
                </a:solidFill>
                <a:latin typeface="Aptos"/>
              </a:rPr>
              <a:t>Programs, classes, sections, subjects and teacher allocation</a:t>
            </a:r>
            <a:endParaRPr lang="en-US" sz="1150">
              <a:solidFill>
                <a:srgbClr val="DDEBE5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6600" y="3708400"/>
            <a:ext cx="7112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b="1" smtClean="0">
                <a:solidFill>
                  <a:srgbClr val="C1E274"/>
                </a:solidFill>
                <a:latin typeface="Aptos"/>
              </a:rPr>
              <a:t>03</a:t>
            </a:r>
            <a:endParaRPr lang="en-US" sz="1600" b="1">
              <a:solidFill>
                <a:srgbClr val="C1E274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51000" y="3708400"/>
            <a:ext cx="2413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500" b="1" smtClean="0">
                <a:solidFill>
                  <a:srgbClr val="FFFFFF"/>
                </a:solidFill>
                <a:latin typeface="Aptos"/>
              </a:rPr>
              <a:t>Student &amp; finance setup</a:t>
            </a:r>
            <a:endParaRPr lang="en-US" sz="15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18000" y="3683000"/>
            <a:ext cx="6794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150" smtClean="0">
                <a:solidFill>
                  <a:srgbClr val="DDEBE5"/>
                </a:solidFill>
                <a:latin typeface="Aptos"/>
              </a:rPr>
              <a:t>Admissions import, placement, fee structures and bank/cash accounts</a:t>
            </a:r>
            <a:endParaRPr lang="en-US" sz="1150">
              <a:solidFill>
                <a:srgbClr val="DDEBE5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6600" y="4546600"/>
            <a:ext cx="7112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b="1" smtClean="0">
                <a:solidFill>
                  <a:srgbClr val="C1E274"/>
                </a:solidFill>
                <a:latin typeface="Aptos"/>
              </a:rPr>
              <a:t>04</a:t>
            </a:r>
            <a:endParaRPr lang="en-US" sz="1600" b="1">
              <a:solidFill>
                <a:srgbClr val="C1E274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51000" y="4546600"/>
            <a:ext cx="2413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500" b="1" smtClean="0">
                <a:solidFill>
                  <a:srgbClr val="FFFFFF"/>
                </a:solidFill>
                <a:latin typeface="Aptos"/>
              </a:rPr>
              <a:t>Pilot workflow</a:t>
            </a:r>
            <a:endParaRPr lang="en-US" sz="15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18000" y="4521200"/>
            <a:ext cx="6794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150" smtClean="0">
                <a:solidFill>
                  <a:srgbClr val="DDEBE5"/>
                </a:solidFill>
                <a:latin typeface="Aptos"/>
              </a:rPr>
              <a:t>Attendance, challan, exam session and portal access with a small cohort</a:t>
            </a:r>
            <a:endParaRPr lang="en-US" sz="1150">
              <a:solidFill>
                <a:srgbClr val="DDEBE5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6600" y="5384800"/>
            <a:ext cx="7112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600" b="1" smtClean="0">
                <a:solidFill>
                  <a:srgbClr val="C1E274"/>
                </a:solidFill>
                <a:latin typeface="Aptos"/>
              </a:rPr>
              <a:t>05</a:t>
            </a:r>
            <a:endParaRPr lang="en-US" sz="1600" b="1">
              <a:solidFill>
                <a:srgbClr val="C1E274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51000" y="5384800"/>
            <a:ext cx="2413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500" b="1" smtClean="0">
                <a:solidFill>
                  <a:srgbClr val="FFFFFF"/>
                </a:solidFill>
                <a:latin typeface="Aptos"/>
              </a:rPr>
              <a:t>Go live</a:t>
            </a:r>
            <a:endParaRPr lang="en-US" sz="15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18000" y="5359400"/>
            <a:ext cx="6794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1150" smtClean="0">
                <a:solidFill>
                  <a:srgbClr val="DDEBE5"/>
                </a:solidFill>
                <a:latin typeface="Aptos"/>
              </a:rPr>
              <a:t>Department training, opening balances, operating checklists and review</a:t>
            </a:r>
            <a:endParaRPr lang="en-US" sz="1150">
              <a:solidFill>
                <a:srgbClr val="DDEBE5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11200" y="6477000"/>
            <a:ext cx="3175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800" b="1" smtClean="0">
                <a:solidFill>
                  <a:srgbClr val="CFE2DA"/>
                </a:solidFill>
                <a:latin typeface="Aptos"/>
              </a:rPr>
              <a:t>GREENZ EDUCATIONAL ERP</a:t>
            </a:r>
            <a:endParaRPr lang="en-US" sz="800" b="1">
              <a:solidFill>
                <a:srgbClr val="CFE2DA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01400" y="6438900"/>
            <a:ext cx="304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/>
            <a:r>
              <a:rPr lang="en-US" sz="900" b="1" smtClean="0">
                <a:solidFill>
                  <a:srgbClr val="CFE2DA"/>
                </a:solidFill>
                <a:latin typeface="Aptos"/>
              </a:rPr>
              <a:t>13</a:t>
            </a:r>
            <a:endParaRPr lang="en-US" sz="900" b="1">
              <a:solidFill>
                <a:srgbClr val="CFE2DA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8302089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584200"/>
            <a:ext cx="1524000" cy="152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0" y="2476500"/>
            <a:ext cx="9144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3200" b="1" smtClean="0">
                <a:solidFill>
                  <a:srgbClr val="0B201C"/>
                </a:solidFill>
                <a:latin typeface="Aptos"/>
              </a:rPr>
              <a:t>See your institution inside Greenz ERP</a:t>
            </a:r>
            <a:endParaRPr lang="en-US" sz="3200" b="1">
              <a:solidFill>
                <a:srgbClr val="0B201C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0" y="3530600"/>
            <a:ext cx="762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600" smtClean="0">
                <a:solidFill>
                  <a:srgbClr val="4B5F59"/>
                </a:solidFill>
                <a:latin typeface="Aptos"/>
              </a:rPr>
              <a:t>A guided demo can follow your real structure: campuses, programs, classes, fee plans and staff responsibilities.</a:t>
            </a:r>
            <a:endParaRPr lang="en-US" sz="1600">
              <a:solidFill>
                <a:srgbClr val="4B5F59"/>
              </a:solidFill>
              <a:latin typeface="Apto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898900" y="4749800"/>
            <a:ext cx="4394200" cy="609600"/>
          </a:xfrm>
          <a:prstGeom prst="roundRect">
            <a:avLst/>
          </a:prstGeom>
          <a:solidFill>
            <a:srgbClr val="00976F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40200" y="4927600"/>
            <a:ext cx="39116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300" b="1" smtClean="0">
                <a:solidFill>
                  <a:srgbClr val="FFFFFF"/>
                </a:solidFill>
                <a:latin typeface="Aptos"/>
              </a:rPr>
              <a:t>educationalerp.greenzholding.com</a:t>
            </a:r>
            <a:endParaRPr lang="en-US" sz="13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35500" y="5943600"/>
            <a:ext cx="2921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lang="en-US" sz="1000" b="1" smtClean="0">
                <a:solidFill>
                  <a:srgbClr val="08493A"/>
                </a:solidFill>
                <a:latin typeface="Aptos"/>
              </a:rPr>
              <a:t>GREENZ HOLDING</a:t>
            </a:r>
            <a:endParaRPr lang="en-US" sz="1000" b="1">
              <a:solidFill>
                <a:srgbClr val="08493A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81766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1049</Words>
  <Application>Microsoft Office PowerPoint</Application>
  <PresentationFormat>Custom</PresentationFormat>
  <Paragraphs>213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Fahad javed</dc:creator>
  <cp:lastModifiedBy>Fahad javed</cp:lastModifiedBy>
  <cp:revision>1</cp:revision>
  <dcterms:created xsi:type="dcterms:W3CDTF">2026-10-05T02:05:06Z</dcterms:created>
  <dcterms:modified xsi:type="dcterms:W3CDTF">2026-10-05T02:05:06Z</dcterms:modified>
</cp:coreProperties>
</file>